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39"/>
  </p:notesMasterIdLst>
  <p:sldIdLst>
    <p:sldId id="256" r:id="rId3"/>
    <p:sldId id="272" r:id="rId4"/>
    <p:sldId id="258" r:id="rId5"/>
    <p:sldId id="259" r:id="rId6"/>
    <p:sldId id="263" r:id="rId7"/>
    <p:sldId id="276" r:id="rId8"/>
    <p:sldId id="260" r:id="rId9"/>
    <p:sldId id="277" r:id="rId10"/>
    <p:sldId id="264" r:id="rId11"/>
    <p:sldId id="278" r:id="rId12"/>
    <p:sldId id="296" r:id="rId13"/>
    <p:sldId id="261" r:id="rId14"/>
    <p:sldId id="265" r:id="rId15"/>
    <p:sldId id="273" r:id="rId16"/>
    <p:sldId id="274" r:id="rId17"/>
    <p:sldId id="297" r:id="rId18"/>
    <p:sldId id="266" r:id="rId19"/>
    <p:sldId id="280" r:id="rId20"/>
    <p:sldId id="281" r:id="rId21"/>
    <p:sldId id="282" r:id="rId22"/>
    <p:sldId id="283" r:id="rId23"/>
    <p:sldId id="284" r:id="rId24"/>
    <p:sldId id="298" r:id="rId25"/>
    <p:sldId id="267" r:id="rId26"/>
    <p:sldId id="285" r:id="rId27"/>
    <p:sldId id="286" r:id="rId28"/>
    <p:sldId id="287" r:id="rId29"/>
    <p:sldId id="288" r:id="rId30"/>
    <p:sldId id="289" r:id="rId31"/>
    <p:sldId id="299" r:id="rId32"/>
    <p:sldId id="268" r:id="rId33"/>
    <p:sldId id="290" r:id="rId34"/>
    <p:sldId id="300" r:id="rId35"/>
    <p:sldId id="295" r:id="rId36"/>
    <p:sldId id="271" r:id="rId37"/>
    <p:sldId id="262"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32" y="52"/>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93555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28208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extLst>
      <p:ext uri="{BB962C8B-B14F-4D97-AF65-F5344CB8AC3E}">
        <p14:creationId xmlns:p14="http://schemas.microsoft.com/office/powerpoint/2010/main" val="385670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extLst>
      <p:ext uri="{BB962C8B-B14F-4D97-AF65-F5344CB8AC3E}">
        <p14:creationId xmlns:p14="http://schemas.microsoft.com/office/powerpoint/2010/main" val="2839190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extLst>
      <p:ext uri="{BB962C8B-B14F-4D97-AF65-F5344CB8AC3E}">
        <p14:creationId xmlns:p14="http://schemas.microsoft.com/office/powerpoint/2010/main" val="111260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2631019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21</a:t>
            </a:fld>
            <a:endParaRPr/>
          </a:p>
        </p:txBody>
      </p:sp>
    </p:spTree>
    <p:extLst>
      <p:ext uri="{BB962C8B-B14F-4D97-AF65-F5344CB8AC3E}">
        <p14:creationId xmlns:p14="http://schemas.microsoft.com/office/powerpoint/2010/main" val="412364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22</a:t>
            </a:fld>
            <a:endParaRPr/>
          </a:p>
        </p:txBody>
      </p:sp>
    </p:spTree>
    <p:extLst>
      <p:ext uri="{BB962C8B-B14F-4D97-AF65-F5344CB8AC3E}">
        <p14:creationId xmlns:p14="http://schemas.microsoft.com/office/powerpoint/2010/main" val="348483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24</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extLst>
      <p:ext uri="{BB962C8B-B14F-4D97-AF65-F5344CB8AC3E}">
        <p14:creationId xmlns:p14="http://schemas.microsoft.com/office/powerpoint/2010/main" val="239957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26</a:t>
            </a:fld>
            <a:endParaRPr/>
          </a:p>
        </p:txBody>
      </p:sp>
    </p:spTree>
    <p:extLst>
      <p:ext uri="{BB962C8B-B14F-4D97-AF65-F5344CB8AC3E}">
        <p14:creationId xmlns:p14="http://schemas.microsoft.com/office/powerpoint/2010/main" val="329328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27</a:t>
            </a:fld>
            <a:endParaRPr/>
          </a:p>
        </p:txBody>
      </p:sp>
    </p:spTree>
    <p:extLst>
      <p:ext uri="{BB962C8B-B14F-4D97-AF65-F5344CB8AC3E}">
        <p14:creationId xmlns:p14="http://schemas.microsoft.com/office/powerpoint/2010/main" val="353764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28</a:t>
            </a:fld>
            <a:endParaRPr/>
          </a:p>
        </p:txBody>
      </p:sp>
    </p:spTree>
    <p:extLst>
      <p:ext uri="{BB962C8B-B14F-4D97-AF65-F5344CB8AC3E}">
        <p14:creationId xmlns:p14="http://schemas.microsoft.com/office/powerpoint/2010/main" val="14720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spTree>
    <p:extLst>
      <p:ext uri="{BB962C8B-B14F-4D97-AF65-F5344CB8AC3E}">
        <p14:creationId xmlns:p14="http://schemas.microsoft.com/office/powerpoint/2010/main" val="304266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31</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32</a:t>
            </a:fld>
            <a:endParaRPr/>
          </a:p>
        </p:txBody>
      </p:sp>
    </p:spTree>
    <p:extLst>
      <p:ext uri="{BB962C8B-B14F-4D97-AF65-F5344CB8AC3E}">
        <p14:creationId xmlns:p14="http://schemas.microsoft.com/office/powerpoint/2010/main" val="2194444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extLst>
      <p:ext uri="{BB962C8B-B14F-4D97-AF65-F5344CB8AC3E}">
        <p14:creationId xmlns:p14="http://schemas.microsoft.com/office/powerpoint/2010/main" val="1441587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35</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extLst>
      <p:ext uri="{BB962C8B-B14F-4D97-AF65-F5344CB8AC3E}">
        <p14:creationId xmlns:p14="http://schemas.microsoft.com/office/powerpoint/2010/main" val="409204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226872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02351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nsc2024.nscconf.org/program/"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US" sz="2000" dirty="0"/>
              <a:t>Candidature</a:t>
            </a:r>
            <a:r>
              <a:rPr lang="en" sz="2000" dirty="0"/>
              <a:t>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Name:</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1.4. </a:t>
            </a:r>
            <a:r>
              <a:rPr lang="en-US" dirty="0"/>
              <a:t>Research </a:t>
            </a:r>
            <a:r>
              <a:rPr lang="en-US" altLang="zh-CN" dirty="0"/>
              <a:t>Scope &amp; Significance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048256"/>
            <a:ext cx="8229600" cy="3046988"/>
          </a:xfrm>
          <a:prstGeom prst="rect">
            <a:avLst/>
          </a:prstGeom>
          <a:noFill/>
        </p:spPr>
        <p:txBody>
          <a:bodyPr wrap="square">
            <a:spAutoFit/>
          </a:bodyPr>
          <a:lstStyle/>
          <a:p>
            <a:pPr algn="just"/>
            <a:r>
              <a:rPr lang="zh-CN" altLang="en-US" sz="1600" dirty="0"/>
              <a:t>In this study, we explore the application of deep learning techniques based on image and text fusion in the intention detection of multimedia content. </a:t>
            </a:r>
            <a:r>
              <a:rPr lang="en-US" altLang="zh-CN" sz="1600" dirty="0"/>
              <a:t>We verify </a:t>
            </a:r>
            <a:r>
              <a:rPr lang="zh-CN" altLang="en-US" sz="1600" dirty="0"/>
              <a:t>the suitability of multimodal large-scale </a:t>
            </a:r>
            <a:r>
              <a:rPr lang="en-US" altLang="zh-CN" sz="1600" dirty="0"/>
              <a:t>pre-training</a:t>
            </a:r>
            <a:r>
              <a:rPr lang="zh-CN" altLang="en-US" sz="1600" dirty="0"/>
              <a:t> models in feature extraction and the effectiveness of multi-level attention mechanisms in feature fusion </a:t>
            </a:r>
            <a:r>
              <a:rPr lang="en-US" altLang="zh-CN" sz="1600" dirty="0"/>
              <a:t>by </a:t>
            </a:r>
            <a:r>
              <a:rPr lang="zh-CN" altLang="en-US" sz="1600" dirty="0"/>
              <a:t>comparative </a:t>
            </a:r>
            <a:r>
              <a:rPr lang="en-US" altLang="zh-CN" sz="1600" dirty="0"/>
              <a:t>experiment</a:t>
            </a:r>
            <a:r>
              <a:rPr lang="zh-CN" altLang="en-US" sz="1600" dirty="0"/>
              <a:t>.</a:t>
            </a:r>
            <a:endParaRPr lang="en-US" altLang="zh-CN" sz="1600" dirty="0"/>
          </a:p>
          <a:p>
            <a:pPr algn="just"/>
            <a:endParaRPr lang="en-US" altLang="zh-CN" sz="1600" dirty="0"/>
          </a:p>
          <a:p>
            <a:pPr algn="just"/>
            <a:endParaRPr lang="en-US" altLang="zh-CN" sz="1600" dirty="0"/>
          </a:p>
          <a:p>
            <a:pPr algn="just"/>
            <a:endParaRPr lang="en-US" altLang="zh-CN" sz="1600" dirty="0"/>
          </a:p>
          <a:p>
            <a:pPr algn="just"/>
            <a:r>
              <a:rPr lang="en-US" altLang="zh-CN" sz="1600" dirty="0"/>
              <a:t>Intent detection plays a crucial role in enhancing human-computer interaction by accurately interpreting user intentions. By effectively integrating information from various media can improve the accuracy. This multimodal approach allows intelligent systems to understand user needs more comprehensively, leading to more flexible and natural interactions.</a:t>
            </a:r>
            <a:endParaRPr lang="zh-CN" altLang="en-US" sz="1600" dirty="0"/>
          </a:p>
        </p:txBody>
      </p:sp>
    </p:spTree>
    <p:extLst>
      <p:ext uri="{BB962C8B-B14F-4D97-AF65-F5344CB8AC3E}">
        <p14:creationId xmlns:p14="http://schemas.microsoft.com/office/powerpoint/2010/main" val="191785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solidFill>
                </a:rPr>
                <a:t>Introduction</a:t>
              </a:r>
              <a:endParaRPr sz="2000" dirty="0">
                <a:solidFill>
                  <a:schemeClr val="tx1"/>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Literature Review</a:t>
              </a:r>
              <a:endParaRPr sz="2000" dirty="0">
                <a:solidFill>
                  <a:srgbClr val="C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57820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2.1. </a:t>
            </a:r>
            <a:r>
              <a:rPr lang="en-US" altLang="zh-CN" dirty="0"/>
              <a:t>Intention Detection</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2.1. </a:t>
            </a:r>
            <a:r>
              <a:rPr lang="en-US" altLang="zh-CN" dirty="0"/>
              <a:t>Intention Detection</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3232768452"/>
              </p:ext>
            </p:extLst>
          </p:nvPr>
        </p:nvGraphicFramePr>
        <p:xfrm>
          <a:off x="404133" y="60198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pic>
        <p:nvPicPr>
          <p:cNvPr id="5" name="图片 4">
            <a:extLst>
              <a:ext uri="{FF2B5EF4-FFF2-40B4-BE49-F238E27FC236}">
                <a16:creationId xmlns:a16="http://schemas.microsoft.com/office/drawing/2014/main" id="{15B160D4-741E-D7FE-F6D6-857A0D43BB39}"/>
              </a:ext>
            </a:extLst>
          </p:cNvPr>
          <p:cNvPicPr>
            <a:picLocks noChangeAspect="1"/>
          </p:cNvPicPr>
          <p:nvPr/>
        </p:nvPicPr>
        <p:blipFill>
          <a:blip r:embed="rId3"/>
          <a:stretch>
            <a:fillRect/>
          </a:stretch>
        </p:blipFill>
        <p:spPr>
          <a:xfrm>
            <a:off x="1165637" y="702129"/>
            <a:ext cx="6927025" cy="3984171"/>
          </a:xfrm>
          <a:prstGeom prst="rect">
            <a:avLst/>
          </a:prstGeom>
        </p:spPr>
      </p:pic>
    </p:spTree>
    <p:extLst>
      <p:ext uri="{BB962C8B-B14F-4D97-AF65-F5344CB8AC3E}">
        <p14:creationId xmlns:p14="http://schemas.microsoft.com/office/powerpoint/2010/main" val="57971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graphicFrame>
        <p:nvGraphicFramePr>
          <p:cNvPr id="2" name="表格 1">
            <a:extLst>
              <a:ext uri="{FF2B5EF4-FFF2-40B4-BE49-F238E27FC236}">
                <a16:creationId xmlns:a16="http://schemas.microsoft.com/office/drawing/2014/main" id="{7F1310F7-F8E1-F054-C7C6-18454B61B483}"/>
              </a:ext>
            </a:extLst>
          </p:cNvPr>
          <p:cNvGraphicFramePr>
            <a:graphicFrameLocks noGrp="1"/>
          </p:cNvGraphicFramePr>
          <p:nvPr>
            <p:extLst>
              <p:ext uri="{D42A27DB-BD31-4B8C-83A1-F6EECF244321}">
                <p14:modId xmlns:p14="http://schemas.microsoft.com/office/powerpoint/2010/main" val="1491334556"/>
              </p:ext>
            </p:extLst>
          </p:nvPr>
        </p:nvGraphicFramePr>
        <p:xfrm>
          <a:off x="334736" y="610188"/>
          <a:ext cx="8405132" cy="4053840"/>
        </p:xfrm>
        <a:graphic>
          <a:graphicData uri="http://schemas.openxmlformats.org/drawingml/2006/table">
            <a:tbl>
              <a:tblPr/>
              <a:tblGrid>
                <a:gridCol w="2778386">
                  <a:extLst>
                    <a:ext uri="{9D8B030D-6E8A-4147-A177-3AD203B41FA5}">
                      <a16:colId xmlns:a16="http://schemas.microsoft.com/office/drawing/2014/main" val="465674944"/>
                    </a:ext>
                  </a:extLst>
                </a:gridCol>
                <a:gridCol w="946709">
                  <a:extLst>
                    <a:ext uri="{9D8B030D-6E8A-4147-A177-3AD203B41FA5}">
                      <a16:colId xmlns:a16="http://schemas.microsoft.com/office/drawing/2014/main" val="1746171929"/>
                    </a:ext>
                  </a:extLst>
                </a:gridCol>
                <a:gridCol w="831458">
                  <a:extLst>
                    <a:ext uri="{9D8B030D-6E8A-4147-A177-3AD203B41FA5}">
                      <a16:colId xmlns:a16="http://schemas.microsoft.com/office/drawing/2014/main" val="4154621629"/>
                    </a:ext>
                  </a:extLst>
                </a:gridCol>
                <a:gridCol w="1020800">
                  <a:extLst>
                    <a:ext uri="{9D8B030D-6E8A-4147-A177-3AD203B41FA5}">
                      <a16:colId xmlns:a16="http://schemas.microsoft.com/office/drawing/2014/main" val="1109668148"/>
                    </a:ext>
                  </a:extLst>
                </a:gridCol>
                <a:gridCol w="2827779">
                  <a:extLst>
                    <a:ext uri="{9D8B030D-6E8A-4147-A177-3AD203B41FA5}">
                      <a16:colId xmlns:a16="http://schemas.microsoft.com/office/drawing/2014/main" val="801583681"/>
                    </a:ext>
                  </a:extLst>
                </a:gridCol>
              </a:tblGrid>
              <a:tr h="289606">
                <a:tc>
                  <a:txBody>
                    <a:bodyPr/>
                    <a:lstStyle/>
                    <a:p>
                      <a:pPr algn="ctr"/>
                      <a:r>
                        <a:rPr lang="en-US" altLang="zh-CN" sz="1400" b="1" dirty="0"/>
                        <a:t>Title</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Modality</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Model</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a:t>Task</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Performance</a:t>
                      </a:r>
                      <a:endParaRPr lang="zh-CN" altLang="en-US" sz="14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781936">
                <a:tc>
                  <a:txBody>
                    <a:bodyPr/>
                    <a:lstStyle/>
                    <a:p>
                      <a:pPr algn="ctr"/>
                      <a:r>
                        <a:rPr lang="en-US" altLang="zh-CN" sz="1200" b="0" dirty="0"/>
                        <a:t>VAuLT: Augmenting the Vision-and-Language Transformer for Sentiment Classification on Social Media (Georgios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CN" sz="1200" b="0" dirty="0"/>
                        <a:t>Text</a:t>
                      </a:r>
                    </a:p>
                    <a:p>
                      <a:pPr algn="ctr"/>
                      <a:r>
                        <a:rPr lang="en-US" altLang="zh-CN" sz="1200" b="0" dirty="0"/>
                        <a:t>+</a:t>
                      </a:r>
                    </a:p>
                    <a:p>
                      <a:pPr algn="ctr"/>
                      <a:r>
                        <a:rPr lang="en-US" altLang="zh-CN" sz="1200" b="0" dirty="0"/>
                        <a:t>Image</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Sentiment Classification</a:t>
                      </a:r>
                      <a:endParaRPr lang="zh-CN" altLang="en-US" sz="1200" b="0" dirty="0"/>
                    </a:p>
                    <a:p>
                      <a:pPr algn="ctr"/>
                      <a:endParaRPr lang="zh-CN" altLang="en-US" sz="1200" b="0" dirty="0"/>
                    </a:p>
                  </a:txBody>
                  <a:tcPr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TWITTER-15: acc=75.0 (+1.8) </a:t>
                      </a:r>
                    </a:p>
                    <a:p>
                      <a:pPr algn="l"/>
                      <a:r>
                        <a:rPr lang="en-US" altLang="zh-CN" sz="1200" b="0" dirty="0"/>
                        <a:t>mac-F1=69.0 (+1.9)</a:t>
                      </a:r>
                    </a:p>
                    <a:p>
                      <a:pPr algn="l"/>
                      <a:r>
                        <a:rPr lang="en-US" altLang="zh-CN" sz="1200" b="0" dirty="0"/>
                        <a:t>TWITTER-17: acc=67.8 (+0.5) </a:t>
                      </a:r>
                    </a:p>
                    <a:p>
                      <a:pPr algn="l"/>
                      <a:r>
                        <a:rPr lang="en-US" altLang="zh-CN" sz="1200" b="0" dirty="0"/>
                        <a:t>mac-F1=64.9 (+3.8)</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781936">
                <a:tc>
                  <a:txBody>
                    <a:bodyPr/>
                    <a:lstStyle/>
                    <a:p>
                      <a:pPr algn="ctr"/>
                      <a:r>
                        <a:rPr lang="en-US" altLang="zh-CN" sz="1200" b="0" dirty="0"/>
                        <a:t>ViLBERT combined with multi-modal knowledge graphs attention network for news recommendation</a:t>
                      </a:r>
                    </a:p>
                    <a:p>
                      <a:pPr algn="ctr"/>
                      <a:r>
                        <a:rPr lang="en-US" altLang="zh-CN" sz="1200" b="0" dirty="0"/>
                        <a:t>(Zeyu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ViLBERT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News Recommendation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Chinese news: Recall=0.3865 (+2.3%) ndcg=0.3585 (+3.0%)</a:t>
                      </a:r>
                    </a:p>
                    <a:p>
                      <a:pPr algn="l"/>
                      <a:r>
                        <a:rPr lang="en-US" altLang="zh-CN" sz="1200" b="0" dirty="0"/>
                        <a:t>English News: Recall=0.4126 (+2.6%) ndcg=0.3623 (+2.9%)</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78193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Exploiting CLIP-based Multi-modal Approach for Artwork Classification and Retrieval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(Alberto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CLIP</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Image Classification and Retrieval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Classification: acc=83.56 (+6.42) mAP=72.23 (+8.52)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Retrieval: mAP=69.60 (+15.39)</a:t>
                      </a:r>
                      <a:endParaRPr lang="en-US" altLang="zh-CN"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Hierarchical multimodal transformer to summarize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(Bin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HMT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video summarization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SumMe: F-measure=0.441 (+0.021)   </a:t>
                      </a:r>
                    </a:p>
                    <a:p>
                      <a:pPr algn="l"/>
                      <a:r>
                        <a:rPr lang="en-US" altLang="zh-CN" sz="1200" b="0" dirty="0"/>
                        <a:t>TVsum: F-measure=0.601 (+0.016)</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Multimodal Intent Discovery from Livestream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t>
                      </a:r>
                      <a:r>
                        <a:rPr lang="en-US" altLang="zh-CN" sz="1200" dirty="0"/>
                        <a:t>Adyasha </a:t>
                      </a:r>
                      <a:r>
                        <a:rPr lang="en-US" altLang="zh-CN" sz="1200" b="0" dirty="0"/>
                        <a:t>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HERO</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Discovery</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Tool Intents: F=0.62 (+0.02)</a:t>
                      </a:r>
                    </a:p>
                    <a:p>
                      <a:pPr algn="l"/>
                      <a:r>
                        <a:rPr lang="en-US" altLang="zh-CN" sz="1200" b="0" dirty="0"/>
                        <a:t>Creative Intents: F=0.3 (0.03)</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815879"/>
                  </a:ext>
                </a:extLst>
              </a:tr>
            </a:tbl>
          </a:graphicData>
        </a:graphic>
      </p:graphicFrame>
    </p:spTree>
    <p:extLst>
      <p:ext uri="{BB962C8B-B14F-4D97-AF65-F5344CB8AC3E}">
        <p14:creationId xmlns:p14="http://schemas.microsoft.com/office/powerpoint/2010/main" val="94238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rPr>
                <a:t>Research</a:t>
              </a:r>
              <a:r>
                <a:rPr lang="en-US" sz="2000" dirty="0"/>
                <a:t> </a:t>
              </a:r>
              <a:r>
                <a:rPr lang="en-US" sz="2000" dirty="0">
                  <a:solidFill>
                    <a:srgbClr val="C00000"/>
                  </a:solidFill>
                </a:rPr>
                <a:t>Methodology</a:t>
              </a:r>
              <a:endParaRPr sz="2000" dirty="0">
                <a:solidFill>
                  <a:srgbClr val="C00000"/>
                </a:solidFill>
              </a:endParaRPr>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Methodology</a:t>
            </a:r>
            <a:r>
              <a:rPr lang="en" dirty="0"/>
              <a:t> </a:t>
            </a:r>
            <a:endParaRPr dirty="0"/>
          </a:p>
        </p:txBody>
      </p:sp>
      <p:sp>
        <p:nvSpPr>
          <p:cNvPr id="5" name="文本框 4">
            <a:extLst>
              <a:ext uri="{FF2B5EF4-FFF2-40B4-BE49-F238E27FC236}">
                <a16:creationId xmlns:a16="http://schemas.microsoft.com/office/drawing/2014/main" id="{4E7A49A2-4E4A-B2FA-78BE-9D38CABA5C63}"/>
              </a:ext>
            </a:extLst>
          </p:cNvPr>
          <p:cNvSpPr txBox="1"/>
          <p:nvPr/>
        </p:nvSpPr>
        <p:spPr>
          <a:xfrm>
            <a:off x="2899612" y="3760537"/>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657996" y="1167114"/>
            <a:ext cx="2321241" cy="276999"/>
          </a:xfrm>
          <a:prstGeom prst="rect">
            <a:avLst/>
          </a:prstGeom>
          <a:noFill/>
        </p:spPr>
        <p:txBody>
          <a:bodyPr wrap="square">
            <a:spAutoFit/>
          </a:bodyPr>
          <a:lstStyle/>
          <a:p>
            <a:pPr algn="ctr"/>
            <a:r>
              <a:rPr lang="zh-CN" altLang="en-US" sz="1200" dirty="0"/>
              <a:t>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1326491" y="1547346"/>
            <a:ext cx="2453574"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227809" y="1167113"/>
            <a:ext cx="1621903" cy="276999"/>
          </a:xfrm>
          <a:prstGeom prst="rect">
            <a:avLst/>
          </a:prstGeom>
          <a:noFill/>
        </p:spPr>
        <p:txBody>
          <a:bodyPr wrap="square">
            <a:spAutoFit/>
          </a:bodyPr>
          <a:lstStyle/>
          <a:p>
            <a:pPr algn="ctr"/>
            <a:r>
              <a:rPr lang="zh-CN" altLang="en-US" sz="1200" dirty="0"/>
              <a:t>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15102" y="1167113"/>
            <a:ext cx="1265464" cy="276999"/>
          </a:xfrm>
          <a:prstGeom prst="rect">
            <a:avLst/>
          </a:prstGeom>
          <a:noFill/>
        </p:spPr>
        <p:txBody>
          <a:bodyPr wrap="square">
            <a:spAutoFit/>
          </a:bodyPr>
          <a:lstStyle/>
          <a:p>
            <a:pPr algn="ctr"/>
            <a:r>
              <a:rPr lang="zh-CN" altLang="en-US" sz="1200" dirty="0"/>
              <a:t>Classification</a:t>
            </a:r>
          </a:p>
        </p:txBody>
      </p:sp>
      <p:cxnSp>
        <p:nvCxnSpPr>
          <p:cNvPr id="11" name="直接连接符 10">
            <a:extLst>
              <a:ext uri="{FF2B5EF4-FFF2-40B4-BE49-F238E27FC236}">
                <a16:creationId xmlns:a16="http://schemas.microsoft.com/office/drawing/2014/main" id="{32FC57C3-40A4-E1B5-9857-0EFA610D2670}"/>
              </a:ext>
            </a:extLst>
          </p:cNvPr>
          <p:cNvCxnSpPr>
            <a:cxnSpLocks/>
          </p:cNvCxnSpPr>
          <p:nvPr/>
        </p:nvCxnSpPr>
        <p:spPr>
          <a:xfrm>
            <a:off x="3780065" y="1547346"/>
            <a:ext cx="283579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75663CA-67C3-5958-67EC-78AEA26BE2C6}"/>
              </a:ext>
            </a:extLst>
          </p:cNvPr>
          <p:cNvCxnSpPr>
            <a:cxnSpLocks/>
          </p:cNvCxnSpPr>
          <p:nvPr/>
        </p:nvCxnSpPr>
        <p:spPr>
          <a:xfrm>
            <a:off x="6615864" y="1547346"/>
            <a:ext cx="1063940" cy="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6F0B6D86-D58D-CCBD-B650-23996286E083}"/>
              </a:ext>
            </a:extLst>
          </p:cNvPr>
          <p:cNvPicPr>
            <a:picLocks noChangeAspect="1"/>
          </p:cNvPicPr>
          <p:nvPr/>
        </p:nvPicPr>
        <p:blipFill>
          <a:blip r:embed="rId3"/>
          <a:stretch>
            <a:fillRect/>
          </a:stretch>
        </p:blipFill>
        <p:spPr>
          <a:xfrm>
            <a:off x="1326491" y="1625363"/>
            <a:ext cx="6169214" cy="1892773"/>
          </a:xfrm>
          <a:prstGeom prst="rect">
            <a:avLst/>
          </a:prstGeom>
        </p:spPr>
      </p:pic>
    </p:spTree>
    <p:extLst>
      <p:ext uri="{BB962C8B-B14F-4D97-AF65-F5344CB8AC3E}">
        <p14:creationId xmlns:p14="http://schemas.microsoft.com/office/powerpoint/2010/main" val="125373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pic>
        <p:nvPicPr>
          <p:cNvPr id="3" name="图片 2" descr="日程表&#10;&#10;描述已自动生成">
            <a:extLst>
              <a:ext uri="{FF2B5EF4-FFF2-40B4-BE49-F238E27FC236}">
                <a16:creationId xmlns:a16="http://schemas.microsoft.com/office/drawing/2014/main" id="{4CA9EACB-EB33-BECF-EF31-55B843021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9424"/>
            <a:ext cx="3067050" cy="2505710"/>
          </a:xfrm>
          <a:prstGeom prst="rect">
            <a:avLst/>
          </a:prstGeom>
          <a:noFill/>
          <a:ln>
            <a:noFill/>
          </a:ln>
        </p:spPr>
      </p:pic>
      <p:sp>
        <p:nvSpPr>
          <p:cNvPr id="6" name="文本框 5">
            <a:extLst>
              <a:ext uri="{FF2B5EF4-FFF2-40B4-BE49-F238E27FC236}">
                <a16:creationId xmlns:a16="http://schemas.microsoft.com/office/drawing/2014/main" id="{9F2902B9-9055-3ADE-AE8D-D95FDDDCD78B}"/>
              </a:ext>
            </a:extLst>
          </p:cNvPr>
          <p:cNvSpPr txBox="1"/>
          <p:nvPr/>
        </p:nvSpPr>
        <p:spPr>
          <a:xfrm>
            <a:off x="914401" y="3824605"/>
            <a:ext cx="3241220" cy="307777"/>
          </a:xfrm>
          <a:prstGeom prst="rect">
            <a:avLst/>
          </a:prstGeom>
          <a:noFill/>
        </p:spPr>
        <p:txBody>
          <a:bodyPr wrap="square">
            <a:spAutoFit/>
          </a:bodyPr>
          <a:lstStyle/>
          <a:p>
            <a:r>
              <a:rPr lang="zh-CN" altLang="en-US" dirty="0"/>
              <a:t>Feature representation based on CLIP</a:t>
            </a:r>
          </a:p>
        </p:txBody>
      </p:sp>
      <p:sp>
        <p:nvSpPr>
          <p:cNvPr id="10" name="文本框 9">
            <a:extLst>
              <a:ext uri="{FF2B5EF4-FFF2-40B4-BE49-F238E27FC236}">
                <a16:creationId xmlns:a16="http://schemas.microsoft.com/office/drawing/2014/main" id="{560CB4C1-3E20-3EFE-B09E-A0FE0E60DABF}"/>
              </a:ext>
            </a:extLst>
          </p:cNvPr>
          <p:cNvSpPr txBox="1"/>
          <p:nvPr/>
        </p:nvSpPr>
        <p:spPr>
          <a:xfrm>
            <a:off x="4572000" y="1448365"/>
            <a:ext cx="4572000" cy="2246769"/>
          </a:xfrm>
          <a:prstGeom prst="rect">
            <a:avLst/>
          </a:prstGeom>
          <a:noFill/>
        </p:spPr>
        <p:txBody>
          <a:bodyPr wrap="square">
            <a:spAutoFit/>
          </a:bodyPr>
          <a:lstStyle/>
          <a:p>
            <a:r>
              <a:rPr lang="zh-CN" altLang="en-US" dirty="0"/>
              <a:t>CLIP (Contrastive Language–Image Pre-training) </a:t>
            </a:r>
            <a:endParaRPr lang="en-US" altLang="zh-CN" dirty="0"/>
          </a:p>
          <a:p>
            <a:endParaRPr lang="en-US" altLang="zh-CN" dirty="0"/>
          </a:p>
          <a:p>
            <a:pPr marL="285750" indent="-285750">
              <a:buFont typeface="Wingdings" panose="05000000000000000000" pitchFamily="2" charset="2"/>
              <a:buChar char="Ø"/>
            </a:pPr>
            <a:r>
              <a:rPr lang="en-US" altLang="zh-CN" dirty="0"/>
              <a:t>Released by </a:t>
            </a:r>
            <a:r>
              <a:rPr lang="en-US" altLang="zh-CN" b="0" i="0" dirty="0">
                <a:solidFill>
                  <a:srgbClr val="0D0D0D"/>
                </a:solidFill>
                <a:effectLst/>
                <a:highlight>
                  <a:srgbClr val="FFFFFF"/>
                </a:highlight>
                <a:latin typeface="Söhne"/>
              </a:rPr>
              <a:t>OpenAI </a:t>
            </a:r>
          </a:p>
          <a:p>
            <a:pPr marL="285750" indent="-285750">
              <a:buFont typeface="Wingdings" panose="05000000000000000000" pitchFamily="2" charset="2"/>
              <a:buChar char="Ø"/>
            </a:pPr>
            <a:r>
              <a:rPr lang="en-US" altLang="zh-CN" dirty="0"/>
              <a:t>Trained over 400 million image-text pairs</a:t>
            </a:r>
          </a:p>
          <a:p>
            <a:pPr marL="285750" indent="-285750">
              <a:buFont typeface="Wingdings" panose="05000000000000000000" pitchFamily="2" charset="2"/>
              <a:buChar char="Ø"/>
            </a:pPr>
            <a:r>
              <a:rPr lang="en-US" altLang="zh-CN" dirty="0"/>
              <a:t>Can process image and text</a:t>
            </a:r>
          </a:p>
          <a:p>
            <a:pPr marL="285750" indent="-285750">
              <a:buFont typeface="Wingdings" panose="05000000000000000000" pitchFamily="2" charset="2"/>
              <a:buChar char="Ø"/>
            </a:pPr>
            <a:r>
              <a:rPr lang="en-US" altLang="zh-CN" dirty="0"/>
              <a:t>Adopt Vision Transformer (ViT) and the Text Transformer (Bert)</a:t>
            </a:r>
          </a:p>
          <a:p>
            <a:pPr marL="285750" indent="-285750">
              <a:buFont typeface="Wingdings" panose="05000000000000000000" pitchFamily="2" charset="2"/>
              <a:buChar char="Ø"/>
            </a:pPr>
            <a:r>
              <a:rPr lang="en-US" altLang="zh-CN" dirty="0"/>
              <a:t>Include 1.7 billion parameters</a:t>
            </a:r>
          </a:p>
          <a:p>
            <a:pPr marL="285750" indent="-285750">
              <a:buFont typeface="Wingdings" panose="05000000000000000000" pitchFamily="2" charset="2"/>
              <a:buChar char="Ø"/>
            </a:pPr>
            <a:r>
              <a:rPr lang="en-US" altLang="zh-CN" dirty="0"/>
              <a:t>Highly efficient, flexible and general</a:t>
            </a:r>
          </a:p>
          <a:p>
            <a:pPr marL="285750" indent="-285750">
              <a:buFont typeface="Wingdings" panose="05000000000000000000" pitchFamily="2" charset="2"/>
              <a:buChar char="Ø"/>
            </a:pPr>
            <a:r>
              <a:rPr lang="en-US" altLang="zh-CN" dirty="0"/>
              <a:t>Automatically align text and images</a:t>
            </a:r>
          </a:p>
        </p:txBody>
      </p:sp>
    </p:spTree>
    <p:extLst>
      <p:ext uri="{BB962C8B-B14F-4D97-AF65-F5344CB8AC3E}">
        <p14:creationId xmlns:p14="http://schemas.microsoft.com/office/powerpoint/2010/main" val="405900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kern="0" dirty="0">
                <a:effectLst/>
                <a:latin typeface="Times New Roman" panose="02020603050405020304" pitchFamily="18" charset="0"/>
                <a:ea typeface="等线" panose="02010600030101010101" pitchFamily="2" charset="-122"/>
              </a:rPr>
              <a:t>Vision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zh-CN" altLang="en-US" dirty="0"/>
              <a:t>First, divide the image into patches and linearly transform each patch to obtain input vectors.</a:t>
            </a:r>
          </a:p>
          <a:p>
            <a:pPr marL="342900" indent="-342900" algn="just">
              <a:buFont typeface="+mj-lt"/>
              <a:buAutoNum type="arabicPeriod"/>
            </a:pPr>
            <a:r>
              <a:rPr lang="zh-CN" altLang="en-US" dirty="0"/>
              <a:t>Then, add positional information to consider the sequence of inputs.</a:t>
            </a:r>
          </a:p>
          <a:p>
            <a:pPr marL="342900" indent="-342900" algn="just">
              <a:buFont typeface="+mj-lt"/>
              <a:buAutoNum type="arabicPeriod"/>
            </a:pPr>
            <a:r>
              <a:rPr lang="zh-CN" altLang="en-US" dirty="0"/>
              <a:t>In Transformer Encoder, calculate weights and output using self-attention mechanism.</a:t>
            </a:r>
            <a:endParaRPr lang="en-US" altLang="zh-CN" dirty="0"/>
          </a:p>
          <a:p>
            <a:pPr marL="342900" indent="-342900" algn="just">
              <a:buFont typeface="+mj-lt"/>
              <a:buAutoNum type="arabicPeriod"/>
            </a:pPr>
            <a:r>
              <a:rPr lang="en-US" altLang="zh-CN" dirty="0"/>
              <a:t>Output global-level and </a:t>
            </a:r>
            <a:r>
              <a:rPr lang="en-US" altLang="zh-CN" sz="1400" dirty="0"/>
              <a:t>character-level features .</a:t>
            </a:r>
            <a:endParaRPr lang="zh-CN" altLang="en-US" dirty="0"/>
          </a:p>
        </p:txBody>
      </p:sp>
      <p:sp>
        <p:nvSpPr>
          <p:cNvPr id="7" name="文本框 6">
            <a:extLst>
              <a:ext uri="{FF2B5EF4-FFF2-40B4-BE49-F238E27FC236}">
                <a16:creationId xmlns:a16="http://schemas.microsoft.com/office/drawing/2014/main" id="{3DC7E3C5-7FA7-8490-DB7E-D0924A5EAFFB}"/>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Image Encoder</a:t>
            </a:r>
            <a:endParaRPr lang="zh-CN" altLang="en-US" sz="1800" b="1" dirty="0"/>
          </a:p>
        </p:txBody>
      </p:sp>
      <p:pic>
        <p:nvPicPr>
          <p:cNvPr id="4" name="图片 3">
            <a:extLst>
              <a:ext uri="{FF2B5EF4-FFF2-40B4-BE49-F238E27FC236}">
                <a16:creationId xmlns:a16="http://schemas.microsoft.com/office/drawing/2014/main" id="{0DD73126-271C-17DD-E276-971B80E0BA49}"/>
              </a:ext>
            </a:extLst>
          </p:cNvPr>
          <p:cNvPicPr>
            <a:picLocks noChangeAspect="1"/>
          </p:cNvPicPr>
          <p:nvPr/>
        </p:nvPicPr>
        <p:blipFill>
          <a:blip r:embed="rId3"/>
          <a:stretch>
            <a:fillRect/>
          </a:stretch>
        </p:blipFill>
        <p:spPr>
          <a:xfrm>
            <a:off x="457200" y="1487754"/>
            <a:ext cx="3895035" cy="2167991"/>
          </a:xfrm>
          <a:prstGeom prst="rect">
            <a:avLst/>
          </a:prstGeom>
        </p:spPr>
      </p:pic>
    </p:spTree>
    <p:extLst>
      <p:ext uri="{BB962C8B-B14F-4D97-AF65-F5344CB8AC3E}">
        <p14:creationId xmlns:p14="http://schemas.microsoft.com/office/powerpoint/2010/main" val="402551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Text</a:t>
            </a:r>
            <a:r>
              <a:rPr lang="en-US" altLang="zh-CN" kern="0" dirty="0">
                <a:effectLst/>
                <a:latin typeface="Times New Roman" panose="02020603050405020304" pitchFamily="18" charset="0"/>
                <a:ea typeface="等线" panose="02010600030101010101" pitchFamily="2" charset="-122"/>
              </a:rPr>
              <a:t>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en-US" altLang="zh-CN" dirty="0"/>
              <a:t>Tokenize input text into tokens, embedding layer transforms each token into an embedding vector</a:t>
            </a:r>
            <a:r>
              <a:rPr lang="zh-CN" altLang="en-US" dirty="0"/>
              <a:t>.</a:t>
            </a:r>
          </a:p>
          <a:p>
            <a:pPr marL="342900" indent="-342900" algn="just">
              <a:buFont typeface="+mj-lt"/>
              <a:buAutoNum type="arabicPeriod"/>
            </a:pPr>
            <a:r>
              <a:rPr lang="en-US" altLang="zh-CN" dirty="0"/>
              <a:t>Apply multiple transformer encoder blocks to process the token embeddings and positional encodings</a:t>
            </a:r>
            <a:r>
              <a:rPr lang="zh-CN" altLang="en-US" dirty="0"/>
              <a:t>.</a:t>
            </a:r>
          </a:p>
          <a:p>
            <a:pPr marL="342900" indent="-342900" algn="just">
              <a:buFont typeface="+mj-lt"/>
              <a:buAutoNum type="arabicPeriod"/>
            </a:pPr>
            <a:r>
              <a:rPr lang="en-US" altLang="zh-CN" dirty="0"/>
              <a:t>Aggregate the output embeddings of the transformer blocks</a:t>
            </a:r>
            <a:r>
              <a:rPr lang="zh-CN" altLang="en-US" dirty="0"/>
              <a:t>.</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sp>
        <p:nvSpPr>
          <p:cNvPr id="4" name="文本框 3">
            <a:extLst>
              <a:ext uri="{FF2B5EF4-FFF2-40B4-BE49-F238E27FC236}">
                <a16:creationId xmlns:a16="http://schemas.microsoft.com/office/drawing/2014/main" id="{66E992F4-FF99-AD64-700E-6FD326F9C9B5}"/>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Text Encoder</a:t>
            </a:r>
            <a:endParaRPr lang="zh-CN" altLang="en-US" sz="1800" b="1" dirty="0"/>
          </a:p>
        </p:txBody>
      </p:sp>
      <p:pic>
        <p:nvPicPr>
          <p:cNvPr id="7" name="图片 6">
            <a:extLst>
              <a:ext uri="{FF2B5EF4-FFF2-40B4-BE49-F238E27FC236}">
                <a16:creationId xmlns:a16="http://schemas.microsoft.com/office/drawing/2014/main" id="{223788B0-A789-CA66-5EED-B9823F4D33EF}"/>
              </a:ext>
            </a:extLst>
          </p:cNvPr>
          <p:cNvPicPr>
            <a:picLocks noChangeAspect="1"/>
          </p:cNvPicPr>
          <p:nvPr/>
        </p:nvPicPr>
        <p:blipFill>
          <a:blip r:embed="rId3"/>
          <a:stretch>
            <a:fillRect/>
          </a:stretch>
        </p:blipFill>
        <p:spPr>
          <a:xfrm>
            <a:off x="366723" y="1342071"/>
            <a:ext cx="4135019" cy="2388733"/>
          </a:xfrm>
          <a:prstGeom prst="rect">
            <a:avLst/>
          </a:prstGeom>
        </p:spPr>
      </p:pic>
    </p:spTree>
    <p:extLst>
      <p:ext uri="{BB962C8B-B14F-4D97-AF65-F5344CB8AC3E}">
        <p14:creationId xmlns:p14="http://schemas.microsoft.com/office/powerpoint/2010/main" val="328400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2" name="图片 1" descr="手机屏幕的截图&#10;&#10;描述已自动生成">
            <a:extLst>
              <a:ext uri="{FF2B5EF4-FFF2-40B4-BE49-F238E27FC236}">
                <a16:creationId xmlns:a16="http://schemas.microsoft.com/office/drawing/2014/main" id="{5E628012-D959-12F3-A711-905CDBF7F3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1316" y="906234"/>
            <a:ext cx="6348535" cy="1820637"/>
          </a:xfrm>
          <a:prstGeom prst="rect">
            <a:avLst/>
          </a:prstGeom>
          <a:noFill/>
          <a:ln>
            <a:noFill/>
          </a:ln>
        </p:spPr>
      </p:pic>
      <p:sp>
        <p:nvSpPr>
          <p:cNvPr id="9" name="文本框 8">
            <a:extLst>
              <a:ext uri="{FF2B5EF4-FFF2-40B4-BE49-F238E27FC236}">
                <a16:creationId xmlns:a16="http://schemas.microsoft.com/office/drawing/2014/main" id="{290A6406-A9BE-8F6B-1579-AF79C76C80A4}"/>
              </a:ext>
            </a:extLst>
          </p:cNvPr>
          <p:cNvSpPr txBox="1"/>
          <p:nvPr/>
        </p:nvSpPr>
        <p:spPr>
          <a:xfrm>
            <a:off x="3629024" y="2916793"/>
            <a:ext cx="1885951" cy="954107"/>
          </a:xfrm>
          <a:prstGeom prst="rect">
            <a:avLst/>
          </a:prstGeom>
          <a:noFill/>
        </p:spPr>
        <p:txBody>
          <a:bodyPr wrap="square">
            <a:spAutoFit/>
          </a:bodyPr>
          <a:lstStyle/>
          <a:p>
            <a:pPr algn="just"/>
            <a:r>
              <a:rPr lang="zh-CN" altLang="en-US" dirty="0"/>
              <a:t>cannot well capture the interaction information between different modalities</a:t>
            </a:r>
          </a:p>
        </p:txBody>
      </p:sp>
      <p:sp>
        <p:nvSpPr>
          <p:cNvPr id="11" name="文本框 10">
            <a:extLst>
              <a:ext uri="{FF2B5EF4-FFF2-40B4-BE49-F238E27FC236}">
                <a16:creationId xmlns:a16="http://schemas.microsoft.com/office/drawing/2014/main" id="{2CB3E08D-9CD5-BFBD-BA84-27CA9828CBFF}"/>
              </a:ext>
            </a:extLst>
          </p:cNvPr>
          <p:cNvSpPr txBox="1"/>
          <p:nvPr/>
        </p:nvSpPr>
        <p:spPr>
          <a:xfrm>
            <a:off x="5698671" y="2916793"/>
            <a:ext cx="2196193" cy="1384995"/>
          </a:xfrm>
          <a:prstGeom prst="rect">
            <a:avLst/>
          </a:prstGeom>
          <a:noFill/>
        </p:spPr>
        <p:txBody>
          <a:bodyPr wrap="square">
            <a:spAutoFit/>
          </a:bodyPr>
          <a:lstStyle/>
          <a:p>
            <a:pPr algn="just"/>
            <a:r>
              <a:rPr lang="zh-CN" altLang="en-US" dirty="0"/>
              <a:t>is relatively complex, difficult to implement, can easily cause over-fitting problems, and is suitable for scenarios with three modalities and above</a:t>
            </a:r>
          </a:p>
        </p:txBody>
      </p:sp>
      <p:sp>
        <p:nvSpPr>
          <p:cNvPr id="13" name="文本框 12">
            <a:extLst>
              <a:ext uri="{FF2B5EF4-FFF2-40B4-BE49-F238E27FC236}">
                <a16:creationId xmlns:a16="http://schemas.microsoft.com/office/drawing/2014/main" id="{8A545F70-029D-759D-8EE2-BA0C057F3DD4}"/>
              </a:ext>
            </a:extLst>
          </p:cNvPr>
          <p:cNvSpPr txBox="1"/>
          <p:nvPr/>
        </p:nvSpPr>
        <p:spPr>
          <a:xfrm>
            <a:off x="1559377" y="2916793"/>
            <a:ext cx="1885951" cy="1600438"/>
          </a:xfrm>
          <a:prstGeom prst="rect">
            <a:avLst/>
          </a:prstGeom>
          <a:noFill/>
        </p:spPr>
        <p:txBody>
          <a:bodyPr wrap="square">
            <a:spAutoFit/>
          </a:bodyPr>
          <a:lstStyle/>
          <a:p>
            <a:pPr algn="just"/>
            <a:r>
              <a:rPr lang="zh-CN" altLang="en-US" dirty="0"/>
              <a:t>can adjust the attention between modalities based on attention mechanism to achieve more effective information fusion</a:t>
            </a:r>
          </a:p>
        </p:txBody>
      </p:sp>
      <p:sp>
        <p:nvSpPr>
          <p:cNvPr id="15" name="文本框 14">
            <a:extLst>
              <a:ext uri="{FF2B5EF4-FFF2-40B4-BE49-F238E27FC236}">
                <a16:creationId xmlns:a16="http://schemas.microsoft.com/office/drawing/2014/main" id="{A53DEAF1-AB05-219E-9C85-E3122638FBA1}"/>
              </a:ext>
            </a:extLst>
          </p:cNvPr>
          <p:cNvSpPr txBox="1"/>
          <p:nvPr/>
        </p:nvSpPr>
        <p:spPr>
          <a:xfrm>
            <a:off x="3118757" y="2514055"/>
            <a:ext cx="2906486" cy="307777"/>
          </a:xfrm>
          <a:prstGeom prst="rect">
            <a:avLst/>
          </a:prstGeom>
          <a:noFill/>
        </p:spPr>
        <p:txBody>
          <a:bodyPr wrap="square">
            <a:spAutoFit/>
          </a:bodyPr>
          <a:lstStyle/>
          <a:p>
            <a:r>
              <a:rPr lang="zh-CN" altLang="en-US" dirty="0"/>
              <a:t>Three different fusion strategies</a:t>
            </a:r>
          </a:p>
        </p:txBody>
      </p:sp>
    </p:spTree>
    <p:extLst>
      <p:ext uri="{BB962C8B-B14F-4D97-AF65-F5344CB8AC3E}">
        <p14:creationId xmlns:p14="http://schemas.microsoft.com/office/powerpoint/2010/main" val="186068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3" name="图片 2" descr="图示&#10;&#10;描述已自动生成">
            <a:extLst>
              <a:ext uri="{FF2B5EF4-FFF2-40B4-BE49-F238E27FC236}">
                <a16:creationId xmlns:a16="http://schemas.microsoft.com/office/drawing/2014/main" id="{52C578B8-09ED-B35A-E327-CA886B91F67B}"/>
              </a:ext>
            </a:extLst>
          </p:cNvPr>
          <p:cNvPicPr>
            <a:picLocks noChangeAspect="1"/>
          </p:cNvPicPr>
          <p:nvPr/>
        </p:nvPicPr>
        <p:blipFill>
          <a:blip r:embed="rId3"/>
          <a:stretch>
            <a:fillRect/>
          </a:stretch>
        </p:blipFill>
        <p:spPr>
          <a:xfrm>
            <a:off x="701221" y="1004764"/>
            <a:ext cx="3927930" cy="2429961"/>
          </a:xfrm>
          <a:prstGeom prst="rect">
            <a:avLst/>
          </a:prstGeom>
        </p:spPr>
      </p:pic>
      <p:sp>
        <p:nvSpPr>
          <p:cNvPr id="5" name="文本框 4">
            <a:extLst>
              <a:ext uri="{FF2B5EF4-FFF2-40B4-BE49-F238E27FC236}">
                <a16:creationId xmlns:a16="http://schemas.microsoft.com/office/drawing/2014/main" id="{0589D644-6B92-5A65-3944-A3E86151168C}"/>
              </a:ext>
            </a:extLst>
          </p:cNvPr>
          <p:cNvSpPr txBox="1"/>
          <p:nvPr/>
        </p:nvSpPr>
        <p:spPr>
          <a:xfrm>
            <a:off x="1097643" y="3675412"/>
            <a:ext cx="3135086" cy="307777"/>
          </a:xfrm>
          <a:prstGeom prst="rect">
            <a:avLst/>
          </a:prstGeom>
          <a:noFill/>
        </p:spPr>
        <p:txBody>
          <a:bodyPr wrap="square">
            <a:spAutoFit/>
          </a:bodyPr>
          <a:lstStyle/>
          <a:p>
            <a:r>
              <a:rPr lang="zh-CN" altLang="en-US" dirty="0"/>
              <a:t>Cross-attention calculation process</a:t>
            </a:r>
          </a:p>
        </p:txBody>
      </p:sp>
      <p:sp>
        <p:nvSpPr>
          <p:cNvPr id="7" name="文本框 6">
            <a:extLst>
              <a:ext uri="{FF2B5EF4-FFF2-40B4-BE49-F238E27FC236}">
                <a16:creationId xmlns:a16="http://schemas.microsoft.com/office/drawing/2014/main" id="{938DAF79-05A5-D09C-93B1-12D8CDF4FB19}"/>
              </a:ext>
            </a:extLst>
          </p:cNvPr>
          <p:cNvSpPr txBox="1"/>
          <p:nvPr/>
        </p:nvSpPr>
        <p:spPr>
          <a:xfrm>
            <a:off x="4629151" y="1681843"/>
            <a:ext cx="4057649" cy="1600438"/>
          </a:xfrm>
          <a:prstGeom prst="rect">
            <a:avLst/>
          </a:prstGeom>
          <a:noFill/>
        </p:spPr>
        <p:txBody>
          <a:bodyPr wrap="square">
            <a:spAutoFit/>
          </a:bodyPr>
          <a:lstStyle/>
          <a:p>
            <a:pPr marL="342900" indent="-342900" algn="just">
              <a:buFont typeface="+mj-lt"/>
              <a:buAutoNum type="arabicPeriod"/>
            </a:pPr>
            <a:r>
              <a:rPr lang="zh-CN" altLang="en-US" dirty="0"/>
              <a:t>For the image "I"  and text "T" , calculate Queries "Q" , Keys "K" , and Values "V" </a:t>
            </a:r>
          </a:p>
          <a:p>
            <a:pPr marL="342900" indent="-342900" algn="just">
              <a:buFont typeface="+mj-lt"/>
              <a:buAutoNum type="arabicPeriod"/>
            </a:pPr>
            <a:r>
              <a:rPr lang="zh-CN" altLang="en-US" dirty="0"/>
              <a:t>Text to Image Attention: calculate attention scores by taking the dot product of Image Key (K_I) and Text Query (Q_T), then apply SoftMax for normalization</a:t>
            </a:r>
          </a:p>
          <a:p>
            <a:pPr marL="342900" indent="-342900" algn="just">
              <a:buFont typeface="+mj-lt"/>
              <a:buAutoNum type="arabicPeriod"/>
            </a:pPr>
            <a:r>
              <a:rPr lang="zh-CN" altLang="en-US" dirty="0"/>
              <a:t>Weighted sum of Image Values (V_I)</a:t>
            </a:r>
          </a:p>
        </p:txBody>
      </p:sp>
    </p:spTree>
    <p:extLst>
      <p:ext uri="{BB962C8B-B14F-4D97-AF65-F5344CB8AC3E}">
        <p14:creationId xmlns:p14="http://schemas.microsoft.com/office/powerpoint/2010/main" val="99864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Experiments Results</a:t>
              </a:r>
              <a:endParaRPr sz="2000" dirty="0">
                <a:solidFill>
                  <a:srgbClr val="C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.1</a:t>
            </a:r>
            <a:r>
              <a:rPr lang="en" altLang="zh-CN" dirty="0"/>
              <a:t>. </a:t>
            </a:r>
            <a:r>
              <a:rPr lang="en-US" altLang="zh-CN" dirty="0"/>
              <a:t>Dataset</a:t>
            </a:r>
            <a:r>
              <a:rPr lang="en" altLang="zh-CN" dirty="0"/>
              <a:t> </a:t>
            </a:r>
            <a:endParaRPr dirty="0"/>
          </a:p>
        </p:txBody>
      </p:sp>
      <p:graphicFrame>
        <p:nvGraphicFramePr>
          <p:cNvPr id="3" name="表格 2">
            <a:extLst>
              <a:ext uri="{FF2B5EF4-FFF2-40B4-BE49-F238E27FC236}">
                <a16:creationId xmlns:a16="http://schemas.microsoft.com/office/drawing/2014/main" id="{CB849D4A-402C-B001-5652-7A30781D1194}"/>
              </a:ext>
            </a:extLst>
          </p:cNvPr>
          <p:cNvGraphicFramePr>
            <a:graphicFrameLocks noGrp="1"/>
          </p:cNvGraphicFramePr>
          <p:nvPr>
            <p:extLst>
              <p:ext uri="{D42A27DB-BD31-4B8C-83A1-F6EECF244321}">
                <p14:modId xmlns:p14="http://schemas.microsoft.com/office/powerpoint/2010/main" val="1788320322"/>
              </p:ext>
            </p:extLst>
          </p:nvPr>
        </p:nvGraphicFramePr>
        <p:xfrm>
          <a:off x="563336" y="610188"/>
          <a:ext cx="4645478" cy="3890588"/>
        </p:xfrm>
        <a:graphic>
          <a:graphicData uri="http://schemas.openxmlformats.org/drawingml/2006/table">
            <a:tbl>
              <a:tblPr>
                <a:tableStyleId>{139C9681-EF3F-49CC-9A27-C335189C09B4}</a:tableStyleId>
              </a:tblPr>
              <a:tblGrid>
                <a:gridCol w="1293070">
                  <a:extLst>
                    <a:ext uri="{9D8B030D-6E8A-4147-A177-3AD203B41FA5}">
                      <a16:colId xmlns:a16="http://schemas.microsoft.com/office/drawing/2014/main" val="1176429788"/>
                    </a:ext>
                  </a:extLst>
                </a:gridCol>
                <a:gridCol w="1436747">
                  <a:extLst>
                    <a:ext uri="{9D8B030D-6E8A-4147-A177-3AD203B41FA5}">
                      <a16:colId xmlns:a16="http://schemas.microsoft.com/office/drawing/2014/main" val="1884029018"/>
                    </a:ext>
                  </a:extLst>
                </a:gridCol>
                <a:gridCol w="1915661">
                  <a:extLst>
                    <a:ext uri="{9D8B030D-6E8A-4147-A177-3AD203B41FA5}">
                      <a16:colId xmlns:a16="http://schemas.microsoft.com/office/drawing/2014/main" val="1175110637"/>
                    </a:ext>
                  </a:extLst>
                </a:gridCol>
              </a:tblGrid>
              <a:tr h="410348">
                <a:tc>
                  <a:txBody>
                    <a:bodyPr/>
                    <a:lstStyle/>
                    <a:p>
                      <a:pPr algn="ctr" rtl="0" fontAlgn="ctr"/>
                      <a:r>
                        <a:rPr lang="en-US" sz="1600" b="1" u="none" strike="noStrike" dirty="0">
                          <a:effectLst/>
                        </a:rPr>
                        <a:t>First Level</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Second Level </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Number of samples</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extLst>
                  <a:ext uri="{0D108BD9-81ED-4DB2-BD59-A6C34878D82A}">
                    <a16:rowId xmlns:a16="http://schemas.microsoft.com/office/drawing/2014/main" val="4185794673"/>
                  </a:ext>
                </a:extLst>
              </a:tr>
              <a:tr h="174012">
                <a:tc rowSpan="11">
                  <a:txBody>
                    <a:bodyPr/>
                    <a:lstStyle/>
                    <a:p>
                      <a:pPr algn="ctr" rtl="0" fontAlgn="ctr"/>
                      <a:r>
                        <a:rPr lang="en-US" sz="1100" u="none" strike="noStrike" dirty="0">
                          <a:effectLst/>
                        </a:rPr>
                        <a:t>Express emotions and attitudes</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dirty="0">
                          <a:effectLst/>
                        </a:rPr>
                        <a:t>Complain</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286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870841458"/>
                  </a:ext>
                </a:extLst>
              </a:tr>
              <a:tr h="174012">
                <a:tc vMerge="1">
                  <a:txBody>
                    <a:bodyPr/>
                    <a:lstStyle/>
                    <a:p>
                      <a:endParaRPr lang="zh-CN" altLang="en-US"/>
                    </a:p>
                  </a:txBody>
                  <a:tcPr/>
                </a:tc>
                <a:tc>
                  <a:txBody>
                    <a:bodyPr/>
                    <a:lstStyle/>
                    <a:p>
                      <a:pPr algn="ctr" rtl="0" fontAlgn="ctr"/>
                      <a:r>
                        <a:rPr lang="en-US" sz="1100" u="none" strike="noStrike" dirty="0">
                          <a:effectLst/>
                        </a:rPr>
                        <a:t>Praise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213</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796555095"/>
                  </a:ext>
                </a:extLst>
              </a:tr>
              <a:tr h="174012">
                <a:tc vMerge="1">
                  <a:txBody>
                    <a:bodyPr/>
                    <a:lstStyle/>
                    <a:p>
                      <a:endParaRPr lang="zh-CN" altLang="en-US"/>
                    </a:p>
                  </a:txBody>
                  <a:tcPr/>
                </a:tc>
                <a:tc>
                  <a:txBody>
                    <a:bodyPr/>
                    <a:lstStyle/>
                    <a:p>
                      <a:pPr algn="ctr" rtl="0" fontAlgn="ctr"/>
                      <a:r>
                        <a:rPr lang="en-US" sz="1100" u="none" strike="noStrike" dirty="0">
                          <a:effectLst/>
                        </a:rPr>
                        <a:t>Apologize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136</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677180433"/>
                  </a:ext>
                </a:extLst>
              </a:tr>
              <a:tr h="174012">
                <a:tc vMerge="1">
                  <a:txBody>
                    <a:bodyPr/>
                    <a:lstStyle/>
                    <a:p>
                      <a:endParaRPr lang="zh-CN" altLang="en-US"/>
                    </a:p>
                  </a:txBody>
                  <a:tcPr/>
                </a:tc>
                <a:tc>
                  <a:txBody>
                    <a:bodyPr/>
                    <a:lstStyle/>
                    <a:p>
                      <a:pPr algn="ctr" rtl="0" fontAlgn="ctr"/>
                      <a:r>
                        <a:rPr lang="en-US" sz="1100" u="none" strike="noStrike">
                          <a:effectLst/>
                        </a:rPr>
                        <a:t>Thank</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47893394"/>
                  </a:ext>
                </a:extLst>
              </a:tr>
              <a:tr h="174012">
                <a:tc vMerge="1">
                  <a:txBody>
                    <a:bodyPr/>
                    <a:lstStyle/>
                    <a:p>
                      <a:endParaRPr lang="zh-CN" altLang="en-US"/>
                    </a:p>
                  </a:txBody>
                  <a:tcPr/>
                </a:tc>
                <a:tc>
                  <a:txBody>
                    <a:bodyPr/>
                    <a:lstStyle/>
                    <a:p>
                      <a:pPr algn="ctr" rtl="0" fontAlgn="ctr"/>
                      <a:r>
                        <a:rPr lang="en-US" sz="1100" u="none" strike="noStrike" dirty="0">
                          <a:effectLst/>
                        </a:rPr>
                        <a:t>Criticize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117</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4085403731"/>
                  </a:ext>
                </a:extLst>
              </a:tr>
              <a:tr h="174012">
                <a:tc vMerge="1">
                  <a:txBody>
                    <a:bodyPr/>
                    <a:lstStyle/>
                    <a:p>
                      <a:endParaRPr lang="zh-CN" altLang="en-US"/>
                    </a:p>
                  </a:txBody>
                  <a:tcPr/>
                </a:tc>
                <a:tc>
                  <a:txBody>
                    <a:bodyPr/>
                    <a:lstStyle/>
                    <a:p>
                      <a:pPr algn="ctr" rtl="0" fontAlgn="ctr"/>
                      <a:r>
                        <a:rPr lang="en-US" sz="1100" u="none" strike="noStrike">
                          <a:effectLst/>
                        </a:rPr>
                        <a:t>Care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95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841315900"/>
                  </a:ext>
                </a:extLst>
              </a:tr>
              <a:tr h="174012">
                <a:tc vMerge="1">
                  <a:txBody>
                    <a:bodyPr/>
                    <a:lstStyle/>
                    <a:p>
                      <a:endParaRPr lang="zh-CN" altLang="en-US"/>
                    </a:p>
                  </a:txBody>
                  <a:tcPr/>
                </a:tc>
                <a:tc>
                  <a:txBody>
                    <a:bodyPr/>
                    <a:lstStyle/>
                    <a:p>
                      <a:pPr algn="ctr" rtl="0" fontAlgn="ctr"/>
                      <a:r>
                        <a:rPr lang="en-US" sz="1100" u="none" strike="noStrike" dirty="0">
                          <a:effectLst/>
                        </a:rPr>
                        <a:t>Taunt</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6784567"/>
                  </a:ext>
                </a:extLst>
              </a:tr>
              <a:tr h="174012">
                <a:tc vMerge="1">
                  <a:txBody>
                    <a:bodyPr/>
                    <a:lstStyle/>
                    <a:p>
                      <a:endParaRPr lang="zh-CN" altLang="en-US"/>
                    </a:p>
                  </a:txBody>
                  <a:tcPr/>
                </a:tc>
                <a:tc>
                  <a:txBody>
                    <a:bodyPr/>
                    <a:lstStyle/>
                    <a:p>
                      <a:pPr algn="ctr" rtl="0" fontAlgn="ctr"/>
                      <a:r>
                        <a:rPr lang="en-US" sz="1100" u="none" strike="noStrike">
                          <a:effectLst/>
                        </a:rPr>
                        <a:t>Agree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59</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788809329"/>
                  </a:ext>
                </a:extLst>
              </a:tr>
              <a:tr h="174012">
                <a:tc vMerge="1">
                  <a:txBody>
                    <a:bodyPr/>
                    <a:lstStyle/>
                    <a:p>
                      <a:endParaRPr lang="zh-CN" altLang="en-US"/>
                    </a:p>
                  </a:txBody>
                  <a:tcPr/>
                </a:tc>
                <a:tc>
                  <a:txBody>
                    <a:bodyPr/>
                    <a:lstStyle/>
                    <a:p>
                      <a:pPr algn="ctr" rtl="0" fontAlgn="ctr"/>
                      <a:r>
                        <a:rPr lang="en-US" sz="1100" u="none" strike="noStrike">
                          <a:effectLst/>
                        </a:rPr>
                        <a:t>Flaunt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0276056"/>
                  </a:ext>
                </a:extLst>
              </a:tr>
              <a:tr h="174012">
                <a:tc vMerge="1">
                  <a:txBody>
                    <a:bodyPr/>
                    <a:lstStyle/>
                    <a:p>
                      <a:endParaRPr lang="zh-CN" altLang="en-US"/>
                    </a:p>
                  </a:txBody>
                  <a:tcPr/>
                </a:tc>
                <a:tc>
                  <a:txBody>
                    <a:bodyPr/>
                    <a:lstStyle/>
                    <a:p>
                      <a:pPr algn="ctr" rtl="0" fontAlgn="ctr"/>
                      <a:r>
                        <a:rPr lang="en-US" sz="1100" u="none" strike="noStrike">
                          <a:effectLst/>
                        </a:rPr>
                        <a:t>Oppose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58892656"/>
                  </a:ext>
                </a:extLst>
              </a:tr>
              <a:tr h="174012">
                <a:tc vMerge="1">
                  <a:txBody>
                    <a:bodyPr/>
                    <a:lstStyle/>
                    <a:p>
                      <a:endParaRPr lang="zh-CN" altLang="en-US"/>
                    </a:p>
                  </a:txBody>
                  <a:tcPr/>
                </a:tc>
                <a:tc>
                  <a:txBody>
                    <a:bodyPr/>
                    <a:lstStyle/>
                    <a:p>
                      <a:pPr algn="ctr" rtl="0" fontAlgn="ctr"/>
                      <a:r>
                        <a:rPr lang="en-US" sz="1100" u="none" strike="noStrike">
                          <a:effectLst/>
                        </a:rPr>
                        <a:t>Joke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541785654"/>
                  </a:ext>
                </a:extLst>
              </a:tr>
              <a:tr h="174012">
                <a:tc rowSpan="9">
                  <a:txBody>
                    <a:bodyPr/>
                    <a:lstStyle/>
                    <a:p>
                      <a:pPr algn="ctr" rtl="0" fontAlgn="ctr"/>
                      <a:r>
                        <a:rPr lang="en-US" sz="1100" u="none" strike="noStrike">
                          <a:effectLst/>
                        </a:rPr>
                        <a:t>Achieve goals</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a:effectLst/>
                        </a:rPr>
                        <a:t>Inform</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284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13568754"/>
                  </a:ext>
                </a:extLst>
              </a:tr>
              <a:tr h="174012">
                <a:tc vMerge="1">
                  <a:txBody>
                    <a:bodyPr/>
                    <a:lstStyle/>
                    <a:p>
                      <a:endParaRPr lang="zh-CN" altLang="en-US"/>
                    </a:p>
                  </a:txBody>
                  <a:tcPr/>
                </a:tc>
                <a:tc>
                  <a:txBody>
                    <a:bodyPr/>
                    <a:lstStyle/>
                    <a:p>
                      <a:pPr algn="ctr" rtl="0" fontAlgn="ctr"/>
                      <a:r>
                        <a:rPr lang="en-US" sz="1100" u="none" strike="noStrike">
                          <a:effectLst/>
                        </a:rPr>
                        <a:t>Advise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711596121"/>
                  </a:ext>
                </a:extLst>
              </a:tr>
              <a:tr h="174012">
                <a:tc vMerge="1">
                  <a:txBody>
                    <a:bodyPr/>
                    <a:lstStyle/>
                    <a:p>
                      <a:endParaRPr lang="zh-CN" altLang="en-US"/>
                    </a:p>
                  </a:txBody>
                  <a:tcPr/>
                </a:tc>
                <a:tc>
                  <a:txBody>
                    <a:bodyPr/>
                    <a:lstStyle/>
                    <a:p>
                      <a:pPr algn="ctr" rtl="0" fontAlgn="ctr"/>
                      <a:r>
                        <a:rPr lang="en-US" sz="1100" u="none" strike="noStrike">
                          <a:effectLst/>
                        </a:rPr>
                        <a:t>Arrange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88888818"/>
                  </a:ext>
                </a:extLst>
              </a:tr>
              <a:tr h="174012">
                <a:tc vMerge="1">
                  <a:txBody>
                    <a:bodyPr/>
                    <a:lstStyle/>
                    <a:p>
                      <a:endParaRPr lang="zh-CN" altLang="en-US"/>
                    </a:p>
                  </a:txBody>
                  <a:tcPr/>
                </a:tc>
                <a:tc>
                  <a:txBody>
                    <a:bodyPr/>
                    <a:lstStyle/>
                    <a:p>
                      <a:pPr algn="ctr" rtl="0" fontAlgn="ctr"/>
                      <a:r>
                        <a:rPr lang="en-US" sz="1100" u="none" strike="noStrike">
                          <a:effectLst/>
                        </a:rPr>
                        <a:t>Introduce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105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8472877"/>
                  </a:ext>
                </a:extLst>
              </a:tr>
              <a:tr h="174012">
                <a:tc vMerge="1">
                  <a:txBody>
                    <a:bodyPr/>
                    <a:lstStyle/>
                    <a:p>
                      <a:endParaRPr lang="zh-CN" altLang="en-US"/>
                    </a:p>
                  </a:txBody>
                  <a:tcPr/>
                </a:tc>
                <a:tc>
                  <a:txBody>
                    <a:bodyPr/>
                    <a:lstStyle/>
                    <a:p>
                      <a:pPr algn="ctr" rtl="0" fontAlgn="ctr"/>
                      <a:r>
                        <a:rPr lang="en-US" sz="1100" u="none" strike="noStrike">
                          <a:effectLst/>
                        </a:rPr>
                        <a:t>Comfort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88</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62254974"/>
                  </a:ext>
                </a:extLst>
              </a:tr>
              <a:tr h="174012">
                <a:tc vMerge="1">
                  <a:txBody>
                    <a:bodyPr/>
                    <a:lstStyle/>
                    <a:p>
                      <a:endParaRPr lang="zh-CN" altLang="en-US"/>
                    </a:p>
                  </a:txBody>
                  <a:tcPr/>
                </a:tc>
                <a:tc>
                  <a:txBody>
                    <a:bodyPr/>
                    <a:lstStyle/>
                    <a:p>
                      <a:pPr algn="ctr" rtl="0" fontAlgn="ctr"/>
                      <a:r>
                        <a:rPr lang="en-US" sz="1100" u="none" strike="noStrike">
                          <a:effectLst/>
                        </a:rPr>
                        <a:t>Leave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50023630"/>
                  </a:ext>
                </a:extLst>
              </a:tr>
              <a:tr h="174012">
                <a:tc vMerge="1">
                  <a:txBody>
                    <a:bodyPr/>
                    <a:lstStyle/>
                    <a:p>
                      <a:endParaRPr lang="zh-CN" altLang="en-US"/>
                    </a:p>
                  </a:txBody>
                  <a:tcPr/>
                </a:tc>
                <a:tc>
                  <a:txBody>
                    <a:bodyPr/>
                    <a:lstStyle/>
                    <a:p>
                      <a:pPr algn="ctr" rtl="0" fontAlgn="ctr"/>
                      <a:r>
                        <a:rPr lang="en-US" sz="1100" u="none" strike="noStrike">
                          <a:effectLst/>
                        </a:rPr>
                        <a:t>Prevent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73</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51171669"/>
                  </a:ext>
                </a:extLst>
              </a:tr>
              <a:tr h="174012">
                <a:tc vMerge="1">
                  <a:txBody>
                    <a:bodyPr/>
                    <a:lstStyle/>
                    <a:p>
                      <a:endParaRPr lang="zh-CN" altLang="en-US"/>
                    </a:p>
                  </a:txBody>
                  <a:tcPr/>
                </a:tc>
                <a:tc>
                  <a:txBody>
                    <a:bodyPr/>
                    <a:lstStyle/>
                    <a:p>
                      <a:pPr algn="ctr" rtl="0" fontAlgn="ctr"/>
                      <a:r>
                        <a:rPr lang="en-US" sz="1100" u="none" strike="noStrike">
                          <a:effectLst/>
                        </a:rPr>
                        <a:t>Greet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3285604"/>
                  </a:ext>
                </a:extLst>
              </a:tr>
              <a:tr h="174012">
                <a:tc vMerge="1">
                  <a:txBody>
                    <a:bodyPr/>
                    <a:lstStyle/>
                    <a:p>
                      <a:endParaRPr lang="zh-CN" altLang="en-US"/>
                    </a:p>
                  </a:txBody>
                  <a:tcPr/>
                </a:tc>
                <a:tc>
                  <a:txBody>
                    <a:bodyPr/>
                    <a:lstStyle/>
                    <a:p>
                      <a:pPr algn="ctr" rtl="0" fontAlgn="ctr"/>
                      <a:r>
                        <a:rPr lang="en-US" sz="1100" u="none" strike="noStrike">
                          <a:effectLst/>
                        </a:rPr>
                        <a:t>Ask for help</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071695538"/>
                  </a:ext>
                </a:extLst>
              </a:tr>
            </a:tbl>
          </a:graphicData>
        </a:graphic>
      </p:graphicFrame>
      <p:graphicFrame>
        <p:nvGraphicFramePr>
          <p:cNvPr id="4" name="表格 3">
            <a:extLst>
              <a:ext uri="{FF2B5EF4-FFF2-40B4-BE49-F238E27FC236}">
                <a16:creationId xmlns:a16="http://schemas.microsoft.com/office/drawing/2014/main" id="{0FB422EE-E607-B99E-7275-85D42960EB23}"/>
              </a:ext>
            </a:extLst>
          </p:cNvPr>
          <p:cNvGraphicFramePr>
            <a:graphicFrameLocks noGrp="1"/>
          </p:cNvGraphicFramePr>
          <p:nvPr>
            <p:extLst>
              <p:ext uri="{D42A27DB-BD31-4B8C-83A1-F6EECF244321}">
                <p14:modId xmlns:p14="http://schemas.microsoft.com/office/powerpoint/2010/main" val="3925218357"/>
              </p:ext>
            </p:extLst>
          </p:nvPr>
        </p:nvGraphicFramePr>
        <p:xfrm>
          <a:off x="5488212" y="2933518"/>
          <a:ext cx="2847523" cy="904785"/>
        </p:xfrm>
        <a:graphic>
          <a:graphicData uri="http://schemas.openxmlformats.org/drawingml/2006/table">
            <a:tbl>
              <a:tblPr>
                <a:tableStyleId>{139C9681-EF3F-49CC-9A27-C335189C09B4}</a:tableStyleId>
              </a:tblPr>
              <a:tblGrid>
                <a:gridCol w="911618">
                  <a:extLst>
                    <a:ext uri="{9D8B030D-6E8A-4147-A177-3AD203B41FA5}">
                      <a16:colId xmlns:a16="http://schemas.microsoft.com/office/drawing/2014/main" val="538009053"/>
                    </a:ext>
                  </a:extLst>
                </a:gridCol>
                <a:gridCol w="1935905">
                  <a:extLst>
                    <a:ext uri="{9D8B030D-6E8A-4147-A177-3AD203B41FA5}">
                      <a16:colId xmlns:a16="http://schemas.microsoft.com/office/drawing/2014/main" val="1620846708"/>
                    </a:ext>
                  </a:extLst>
                </a:gridCol>
              </a:tblGrid>
              <a:tr h="405675">
                <a:tc>
                  <a:txBody>
                    <a:bodyPr/>
                    <a:lstStyle/>
                    <a:p>
                      <a:pPr algn="ctr" fontAlgn="ctr"/>
                      <a:r>
                        <a:rPr lang="en-US" sz="1600" b="1" i="0" u="none" strike="noStrike" cap="none" dirty="0">
                          <a:solidFill>
                            <a:srgbClr val="000000"/>
                          </a:solidFill>
                          <a:effectLst/>
                          <a:latin typeface="Arial"/>
                          <a:cs typeface="Arial"/>
                          <a:sym typeface="Arial"/>
                        </a:rPr>
                        <a:t>Item</a:t>
                      </a:r>
                      <a:endParaRPr lang="zh-CN" altLang="en-US" sz="1600" b="1" i="0" u="none" strike="noStrike" cap="none" dirty="0">
                        <a:solidFill>
                          <a:srgbClr val="000000"/>
                        </a:solidFill>
                        <a:effectLst/>
                        <a:latin typeface="Arial"/>
                        <a:ea typeface="等线" panose="02010600030101010101" pitchFamily="2" charset="-122"/>
                        <a:cs typeface="Arial"/>
                        <a:sym typeface="Arial"/>
                      </a:endParaRPr>
                    </a:p>
                  </a:txBody>
                  <a:tcPr marL="6350" marR="6350" marT="6350"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1600" b="1" u="none" strike="noStrike" dirty="0">
                          <a:effectLst/>
                        </a:rPr>
                        <a:t>Number of samples</a:t>
                      </a:r>
                      <a:endParaRPr lang="en-US" altLang="zh-CN" sz="1600" b="1" i="0" u="none" strike="noStrike" dirty="0">
                        <a:solidFill>
                          <a:srgbClr val="000000"/>
                        </a:solidFill>
                        <a:effectLst/>
                        <a:latin typeface="Arial" panose="020B0604020202020204" pitchFamily="34"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37833174"/>
                  </a:ext>
                </a:extLst>
              </a:tr>
              <a:tr h="158590">
                <a:tc>
                  <a:txBody>
                    <a:bodyPr/>
                    <a:lstStyle/>
                    <a:p>
                      <a:pPr algn="ctr" fontAlgn="ctr"/>
                      <a:r>
                        <a:rPr lang="en-US" sz="1050" u="none" strike="noStrike" dirty="0">
                          <a:effectLst/>
                        </a:rPr>
                        <a:t>Train</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1,334</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9740415"/>
                  </a:ext>
                </a:extLst>
              </a:tr>
              <a:tr h="158590">
                <a:tc>
                  <a:txBody>
                    <a:bodyPr/>
                    <a:lstStyle/>
                    <a:p>
                      <a:pPr algn="ctr" fontAlgn="ctr"/>
                      <a:r>
                        <a:rPr lang="en-US" sz="1050" u="none" strike="noStrike" dirty="0">
                          <a:effectLst/>
                        </a:rPr>
                        <a:t>Valid</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445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35846643"/>
                  </a:ext>
                </a:extLst>
              </a:tr>
              <a:tr h="158590">
                <a:tc>
                  <a:txBody>
                    <a:bodyPr/>
                    <a:lstStyle/>
                    <a:p>
                      <a:pPr algn="ctr" fontAlgn="ctr"/>
                      <a:r>
                        <a:rPr lang="en-US" sz="1050" u="none" strike="noStrike">
                          <a:effectLst/>
                        </a:rPr>
                        <a:t>Test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445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423568838"/>
                  </a:ext>
                </a:extLst>
              </a:tr>
            </a:tbl>
          </a:graphicData>
        </a:graphic>
      </p:graphicFrame>
      <p:sp>
        <p:nvSpPr>
          <p:cNvPr id="5" name="文本框 4">
            <a:extLst>
              <a:ext uri="{FF2B5EF4-FFF2-40B4-BE49-F238E27FC236}">
                <a16:creationId xmlns:a16="http://schemas.microsoft.com/office/drawing/2014/main" id="{2E8A0EC6-BBF0-364F-EDA4-7F3D2639D4CB}"/>
              </a:ext>
            </a:extLst>
          </p:cNvPr>
          <p:cNvSpPr txBox="1"/>
          <p:nvPr/>
        </p:nvSpPr>
        <p:spPr>
          <a:xfrm>
            <a:off x="5488212" y="1036866"/>
            <a:ext cx="3035301" cy="73866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Num of total labels: 20</a:t>
            </a:r>
          </a:p>
          <a:p>
            <a:pPr marL="285750" indent="-285750">
              <a:buFont typeface="Wingdings" panose="05000000000000000000" pitchFamily="2" charset="2"/>
              <a:buChar char="l"/>
            </a:pPr>
            <a:r>
              <a:rPr lang="en-US" altLang="zh-CN" dirty="0"/>
              <a:t>Num of total samples: 2224</a:t>
            </a:r>
          </a:p>
          <a:p>
            <a:pPr marL="285750" indent="-285750">
              <a:buFont typeface="Wingdings" panose="05000000000000000000" pitchFamily="2" charset="2"/>
              <a:buChar char="l"/>
            </a:pPr>
            <a:r>
              <a:rPr lang="en-US" altLang="zh-CN" dirty="0"/>
              <a:t>Proportion of division : 6:2:2</a:t>
            </a:r>
            <a:endParaRPr lang="zh-CN" altLang="en-US" dirty="0"/>
          </a:p>
        </p:txBody>
      </p:sp>
    </p:spTree>
    <p:extLst>
      <p:ext uri="{BB962C8B-B14F-4D97-AF65-F5344CB8AC3E}">
        <p14:creationId xmlns:p14="http://schemas.microsoft.com/office/powerpoint/2010/main" val="401066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fontScale="90000"/>
          </a:bodyPr>
          <a:lstStyle/>
          <a:p>
            <a:pPr marL="0" lvl="0" indent="0" algn="l" rtl="0">
              <a:lnSpc>
                <a:spcPct val="90000"/>
              </a:lnSpc>
              <a:spcBef>
                <a:spcPts val="0"/>
              </a:spcBef>
              <a:spcAft>
                <a:spcPts val="0"/>
              </a:spcAft>
              <a:buSzPts val="3000"/>
              <a:buNone/>
            </a:pPr>
            <a:r>
              <a:rPr lang="en" altLang="zh-CN" dirty="0"/>
              <a:t>4</a:t>
            </a:r>
            <a:r>
              <a:rPr lang="en-US" altLang="zh-CN" dirty="0"/>
              <a:t>.2</a:t>
            </a:r>
            <a:r>
              <a:rPr lang="en" altLang="zh-CN" dirty="0"/>
              <a:t>. </a:t>
            </a:r>
            <a:r>
              <a:rPr lang="en-US" altLang="zh-CN" dirty="0"/>
              <a:t>Evaluation Metrics &amp; Implementation Details</a:t>
            </a:r>
            <a:endParaRPr dirty="0"/>
          </a:p>
        </p:txBody>
      </p:sp>
      <p:graphicFrame>
        <p:nvGraphicFramePr>
          <p:cNvPr id="2" name="表格 1">
            <a:extLst>
              <a:ext uri="{FF2B5EF4-FFF2-40B4-BE49-F238E27FC236}">
                <a16:creationId xmlns:a16="http://schemas.microsoft.com/office/drawing/2014/main" id="{8964CA14-D0A6-01D0-4124-1107E2D42F6D}"/>
              </a:ext>
            </a:extLst>
          </p:cNvPr>
          <p:cNvGraphicFramePr>
            <a:graphicFrameLocks noGrp="1"/>
          </p:cNvGraphicFramePr>
          <p:nvPr>
            <p:extLst>
              <p:ext uri="{D42A27DB-BD31-4B8C-83A1-F6EECF244321}">
                <p14:modId xmlns:p14="http://schemas.microsoft.com/office/powerpoint/2010/main" val="115653299"/>
              </p:ext>
            </p:extLst>
          </p:nvPr>
        </p:nvGraphicFramePr>
        <p:xfrm>
          <a:off x="4996995" y="1535976"/>
          <a:ext cx="2598057" cy="2351862"/>
        </p:xfrm>
        <a:graphic>
          <a:graphicData uri="http://schemas.openxmlformats.org/drawingml/2006/table">
            <a:tbl>
              <a:tblPr>
                <a:tableStyleId>{139C9681-EF3F-49CC-9A27-C335189C09B4}</a:tableStyleId>
              </a:tblPr>
              <a:tblGrid>
                <a:gridCol w="1375442">
                  <a:extLst>
                    <a:ext uri="{9D8B030D-6E8A-4147-A177-3AD203B41FA5}">
                      <a16:colId xmlns:a16="http://schemas.microsoft.com/office/drawing/2014/main" val="4291850647"/>
                    </a:ext>
                  </a:extLst>
                </a:gridCol>
                <a:gridCol w="1222615">
                  <a:extLst>
                    <a:ext uri="{9D8B030D-6E8A-4147-A177-3AD203B41FA5}">
                      <a16:colId xmlns:a16="http://schemas.microsoft.com/office/drawing/2014/main" val="519794726"/>
                    </a:ext>
                  </a:extLst>
                </a:gridCol>
              </a:tblGrid>
              <a:tr h="257026">
                <a:tc>
                  <a:txBody>
                    <a:bodyPr/>
                    <a:lstStyle/>
                    <a:p>
                      <a:pPr algn="ctr" fontAlgn="ctr"/>
                      <a:r>
                        <a:rPr lang="en-US" sz="1600" b="1" u="none" strike="noStrike" dirty="0">
                          <a:effectLst/>
                        </a:rPr>
                        <a:t>Name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Value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1383378805"/>
                  </a:ext>
                </a:extLst>
              </a:tr>
              <a:tr h="215426">
                <a:tc>
                  <a:txBody>
                    <a:bodyPr/>
                    <a:lstStyle/>
                    <a:p>
                      <a:pPr algn="ctr" fontAlgn="ctr"/>
                      <a:r>
                        <a:rPr lang="en-US" sz="1050" u="none" strike="noStrike" dirty="0">
                          <a:effectLst/>
                        </a:rPr>
                        <a:t>Batch Size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9812648"/>
                  </a:ext>
                </a:extLst>
              </a:tr>
              <a:tr h="207998">
                <a:tc>
                  <a:txBody>
                    <a:bodyPr/>
                    <a:lstStyle/>
                    <a:p>
                      <a:pPr algn="ctr" fontAlgn="ctr"/>
                      <a:r>
                        <a:rPr lang="en-US" sz="1050" u="none" strike="noStrike" dirty="0">
                          <a:effectLst/>
                        </a:rPr>
                        <a:t>Epoch</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492976"/>
                  </a:ext>
                </a:extLst>
              </a:tr>
              <a:tr h="207998">
                <a:tc>
                  <a:txBody>
                    <a:bodyPr/>
                    <a:lstStyle/>
                    <a:p>
                      <a:pPr algn="ctr" fontAlgn="ctr"/>
                      <a:r>
                        <a:rPr lang="en-US" sz="1050" u="none" strike="noStrike" dirty="0">
                          <a:effectLst/>
                        </a:rPr>
                        <a:t>Learning Rate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1.00E-05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358998726"/>
                  </a:ext>
                </a:extLst>
              </a:tr>
              <a:tr h="207998">
                <a:tc>
                  <a:txBody>
                    <a:bodyPr/>
                    <a:lstStyle/>
                    <a:p>
                      <a:pPr algn="ctr" fontAlgn="ctr"/>
                      <a:r>
                        <a:rPr lang="en-US" sz="1050" u="none" strike="noStrike" dirty="0">
                          <a:effectLst/>
                        </a:rPr>
                        <a:t>Optimizer</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Adam</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15546452"/>
                  </a:ext>
                </a:extLst>
              </a:tr>
              <a:tr h="207998">
                <a:tc>
                  <a:txBody>
                    <a:bodyPr/>
                    <a:lstStyle/>
                    <a:p>
                      <a:pPr algn="ctr" fontAlgn="ctr"/>
                      <a:r>
                        <a:rPr lang="en-US" sz="1050" u="none" strike="noStrike">
                          <a:effectLst/>
                        </a:rPr>
                        <a:t>Loss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Cross Entropy </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7082089"/>
                  </a:ext>
                </a:extLst>
              </a:tr>
              <a:tr h="207998">
                <a:tc>
                  <a:txBody>
                    <a:bodyPr/>
                    <a:lstStyle/>
                    <a:p>
                      <a:pPr algn="ctr" fontAlgn="ctr"/>
                      <a:r>
                        <a:rPr lang="en-US" sz="1050" u="none" strike="noStrike">
                          <a:effectLst/>
                        </a:rPr>
                        <a:t>Activation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err="1">
                          <a:effectLst/>
                        </a:rPr>
                        <a:t>ReLu</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01463692"/>
                  </a:ext>
                </a:extLst>
              </a:tr>
              <a:tr h="207998">
                <a:tc>
                  <a:txBody>
                    <a:bodyPr/>
                    <a:lstStyle/>
                    <a:p>
                      <a:pPr algn="ctr" fontAlgn="ctr"/>
                      <a:r>
                        <a:rPr lang="en-US" sz="1050" u="none" strike="noStrike">
                          <a:effectLst/>
                        </a:rPr>
                        <a:t>Dropout Rate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0.2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056759998"/>
                  </a:ext>
                </a:extLst>
              </a:tr>
              <a:tr h="207998">
                <a:tc>
                  <a:txBody>
                    <a:bodyPr/>
                    <a:lstStyle/>
                    <a:p>
                      <a:pPr algn="ctr" fontAlgn="ctr"/>
                      <a:r>
                        <a:rPr lang="en-US" sz="1050" u="none" strike="noStrike" dirty="0">
                          <a:effectLst/>
                        </a:rPr>
                        <a:t>Early Stop</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8</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6310368"/>
                  </a:ext>
                </a:extLst>
              </a:tr>
              <a:tr h="207998">
                <a:tc>
                  <a:txBody>
                    <a:bodyPr/>
                    <a:lstStyle/>
                    <a:p>
                      <a:pPr algn="ctr" fontAlgn="ctr"/>
                      <a:r>
                        <a:rPr lang="en-US" sz="1050" u="none" strike="noStrike" dirty="0">
                          <a:effectLst/>
                        </a:rPr>
                        <a:t>Text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420945290"/>
                  </a:ext>
                </a:extLst>
              </a:tr>
              <a:tr h="215426">
                <a:tc>
                  <a:txBody>
                    <a:bodyPr/>
                    <a:lstStyle/>
                    <a:p>
                      <a:pPr algn="ctr" fontAlgn="ctr"/>
                      <a:r>
                        <a:rPr lang="en-US" sz="1050" u="none" strike="noStrike" dirty="0">
                          <a:effectLst/>
                        </a:rPr>
                        <a:t>Image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849116805"/>
                  </a:ext>
                </a:extLst>
              </a:tr>
            </a:tbl>
          </a:graphicData>
        </a:graphic>
      </p:graphicFrame>
      <p:pic>
        <p:nvPicPr>
          <p:cNvPr id="7" name="图片 6">
            <a:extLst>
              <a:ext uri="{FF2B5EF4-FFF2-40B4-BE49-F238E27FC236}">
                <a16:creationId xmlns:a16="http://schemas.microsoft.com/office/drawing/2014/main" id="{8B6ABD56-D9DE-90B4-CE50-5DB4A955A26E}"/>
              </a:ext>
            </a:extLst>
          </p:cNvPr>
          <p:cNvPicPr>
            <a:picLocks noChangeAspect="1"/>
          </p:cNvPicPr>
          <p:nvPr/>
        </p:nvPicPr>
        <p:blipFill>
          <a:blip r:embed="rId3"/>
          <a:stretch>
            <a:fillRect/>
          </a:stretch>
        </p:blipFill>
        <p:spPr>
          <a:xfrm>
            <a:off x="472847" y="970933"/>
            <a:ext cx="2876550" cy="752475"/>
          </a:xfrm>
          <a:prstGeom prst="rect">
            <a:avLst/>
          </a:prstGeom>
        </p:spPr>
      </p:pic>
      <p:pic>
        <p:nvPicPr>
          <p:cNvPr id="9" name="图片 8">
            <a:extLst>
              <a:ext uri="{FF2B5EF4-FFF2-40B4-BE49-F238E27FC236}">
                <a16:creationId xmlns:a16="http://schemas.microsoft.com/office/drawing/2014/main" id="{86F36837-C062-6AA1-4BD3-9D59F842CCB7}"/>
              </a:ext>
            </a:extLst>
          </p:cNvPr>
          <p:cNvPicPr>
            <a:picLocks noChangeAspect="1"/>
          </p:cNvPicPr>
          <p:nvPr/>
        </p:nvPicPr>
        <p:blipFill>
          <a:blip r:embed="rId4"/>
          <a:stretch>
            <a:fillRect/>
          </a:stretch>
        </p:blipFill>
        <p:spPr>
          <a:xfrm>
            <a:off x="891947" y="1821315"/>
            <a:ext cx="2038350" cy="600075"/>
          </a:xfrm>
          <a:prstGeom prst="rect">
            <a:avLst/>
          </a:prstGeom>
        </p:spPr>
      </p:pic>
      <p:pic>
        <p:nvPicPr>
          <p:cNvPr id="11" name="图片 10">
            <a:extLst>
              <a:ext uri="{FF2B5EF4-FFF2-40B4-BE49-F238E27FC236}">
                <a16:creationId xmlns:a16="http://schemas.microsoft.com/office/drawing/2014/main" id="{BE236EA6-23F1-0AFD-83CE-23A8B77E593F}"/>
              </a:ext>
            </a:extLst>
          </p:cNvPr>
          <p:cNvPicPr>
            <a:picLocks noChangeAspect="1"/>
          </p:cNvPicPr>
          <p:nvPr/>
        </p:nvPicPr>
        <p:blipFill>
          <a:blip r:embed="rId5"/>
          <a:stretch>
            <a:fillRect/>
          </a:stretch>
        </p:blipFill>
        <p:spPr>
          <a:xfrm>
            <a:off x="982433" y="2711907"/>
            <a:ext cx="1857375" cy="657225"/>
          </a:xfrm>
          <a:prstGeom prst="rect">
            <a:avLst/>
          </a:prstGeom>
        </p:spPr>
      </p:pic>
      <p:pic>
        <p:nvPicPr>
          <p:cNvPr id="13" name="图片 12">
            <a:extLst>
              <a:ext uri="{FF2B5EF4-FFF2-40B4-BE49-F238E27FC236}">
                <a16:creationId xmlns:a16="http://schemas.microsoft.com/office/drawing/2014/main" id="{61D9F251-B043-78EE-7B6D-1D008564386B}"/>
              </a:ext>
            </a:extLst>
          </p:cNvPr>
          <p:cNvPicPr>
            <a:picLocks noChangeAspect="1"/>
          </p:cNvPicPr>
          <p:nvPr/>
        </p:nvPicPr>
        <p:blipFill>
          <a:blip r:embed="rId6"/>
          <a:stretch>
            <a:fillRect/>
          </a:stretch>
        </p:blipFill>
        <p:spPr>
          <a:xfrm>
            <a:off x="1058861" y="3409953"/>
            <a:ext cx="1457325" cy="628650"/>
          </a:xfrm>
          <a:prstGeom prst="rect">
            <a:avLst/>
          </a:prstGeom>
        </p:spPr>
      </p:pic>
      <p:sp>
        <p:nvSpPr>
          <p:cNvPr id="15" name="文本框 14">
            <a:extLst>
              <a:ext uri="{FF2B5EF4-FFF2-40B4-BE49-F238E27FC236}">
                <a16:creationId xmlns:a16="http://schemas.microsoft.com/office/drawing/2014/main" id="{336952B9-96C9-B56D-6AC4-B905FAA241D2}"/>
              </a:ext>
            </a:extLst>
          </p:cNvPr>
          <p:cNvSpPr txBox="1"/>
          <p:nvPr/>
        </p:nvSpPr>
        <p:spPr>
          <a:xfrm>
            <a:off x="2422071" y="3570389"/>
            <a:ext cx="1088572" cy="306287"/>
          </a:xfrm>
          <a:prstGeom prst="rect">
            <a:avLst/>
          </a:prstGeom>
          <a:noFill/>
        </p:spPr>
        <p:txBody>
          <a:bodyPr wrap="square">
            <a:spAutoFit/>
          </a:bodyPr>
          <a:lstStyle/>
          <a:p>
            <a:r>
              <a:rPr lang="en-US" altLang="zh-CN" dirty="0"/>
              <a:t>(</a:t>
            </a:r>
            <a:r>
              <a:rPr lang="zh-CN" altLang="en-US" dirty="0"/>
              <a:t>Macro-F1</a:t>
            </a:r>
            <a:r>
              <a:rPr lang="en-US" altLang="zh-CN" dirty="0"/>
              <a:t>)</a:t>
            </a:r>
            <a:endParaRPr lang="zh-CN" altLang="en-US" dirty="0"/>
          </a:p>
        </p:txBody>
      </p:sp>
      <p:sp>
        <p:nvSpPr>
          <p:cNvPr id="18" name="文本框 17">
            <a:extLst>
              <a:ext uri="{FF2B5EF4-FFF2-40B4-BE49-F238E27FC236}">
                <a16:creationId xmlns:a16="http://schemas.microsoft.com/office/drawing/2014/main" id="{4B1C27F5-EADE-7E30-2207-D9B89CED01DD}"/>
              </a:ext>
            </a:extLst>
          </p:cNvPr>
          <p:cNvSpPr txBox="1"/>
          <p:nvPr/>
        </p:nvSpPr>
        <p:spPr>
          <a:xfrm>
            <a:off x="4248150" y="970933"/>
            <a:ext cx="4357008" cy="523220"/>
          </a:xfrm>
          <a:prstGeom prst="rect">
            <a:avLst/>
          </a:prstGeom>
          <a:noFill/>
        </p:spPr>
        <p:txBody>
          <a:bodyPr wrap="square" rtlCol="0">
            <a:spAutoFit/>
          </a:bodyPr>
          <a:lstStyle/>
          <a:p>
            <a:pPr algn="just"/>
            <a:r>
              <a:rPr lang="en-US" altLang="zh-CN" dirty="0"/>
              <a:t>Through observation of test results and based on prior knowledge, we set main parameters as follows:</a:t>
            </a:r>
            <a:endParaRPr lang="zh-CN" altLang="en-US" dirty="0"/>
          </a:p>
        </p:txBody>
      </p:sp>
    </p:spTree>
    <p:extLst>
      <p:ext uri="{BB962C8B-B14F-4D97-AF65-F5344CB8AC3E}">
        <p14:creationId xmlns:p14="http://schemas.microsoft.com/office/powerpoint/2010/main" val="263955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.3</a:t>
            </a:r>
            <a:r>
              <a:rPr lang="en" altLang="zh-CN" dirty="0"/>
              <a:t>. </a:t>
            </a:r>
            <a:r>
              <a:rPr lang="en-US" altLang="zh-CN" dirty="0"/>
              <a:t>Experiments on Intent Detection</a:t>
            </a:r>
            <a:endParaRPr dirty="0"/>
          </a:p>
        </p:txBody>
      </p:sp>
      <p:graphicFrame>
        <p:nvGraphicFramePr>
          <p:cNvPr id="2" name="表格 1">
            <a:extLst>
              <a:ext uri="{FF2B5EF4-FFF2-40B4-BE49-F238E27FC236}">
                <a16:creationId xmlns:a16="http://schemas.microsoft.com/office/drawing/2014/main" id="{28E71917-D680-F47C-810C-3F9779AE603E}"/>
              </a:ext>
            </a:extLst>
          </p:cNvPr>
          <p:cNvGraphicFramePr>
            <a:graphicFrameLocks noGrp="1"/>
          </p:cNvGraphicFramePr>
          <p:nvPr>
            <p:extLst>
              <p:ext uri="{D42A27DB-BD31-4B8C-83A1-F6EECF244321}">
                <p14:modId xmlns:p14="http://schemas.microsoft.com/office/powerpoint/2010/main" val="3196523097"/>
              </p:ext>
            </p:extLst>
          </p:nvPr>
        </p:nvGraphicFramePr>
        <p:xfrm>
          <a:off x="1857375" y="1040548"/>
          <a:ext cx="5429250" cy="1915160"/>
        </p:xfrm>
        <a:graphic>
          <a:graphicData uri="http://schemas.openxmlformats.org/drawingml/2006/table">
            <a:tbl>
              <a:tblPr>
                <a:tableStyleId>{139C9681-EF3F-49CC-9A27-C335189C09B4}</a:tableStyleId>
              </a:tblPr>
              <a:tblGrid>
                <a:gridCol w="1070769">
                  <a:extLst>
                    <a:ext uri="{9D8B030D-6E8A-4147-A177-3AD203B41FA5}">
                      <a16:colId xmlns:a16="http://schemas.microsoft.com/office/drawing/2014/main" val="2510703755"/>
                    </a:ext>
                  </a:extLst>
                </a:gridCol>
                <a:gridCol w="1221581">
                  <a:extLst>
                    <a:ext uri="{9D8B030D-6E8A-4147-A177-3AD203B41FA5}">
                      <a16:colId xmlns:a16="http://schemas.microsoft.com/office/drawing/2014/main" val="2621077036"/>
                    </a:ext>
                  </a:extLst>
                </a:gridCol>
                <a:gridCol w="784225">
                  <a:extLst>
                    <a:ext uri="{9D8B030D-6E8A-4147-A177-3AD203B41FA5}">
                      <a16:colId xmlns:a16="http://schemas.microsoft.com/office/drawing/2014/main" val="4276542812"/>
                    </a:ext>
                  </a:extLst>
                </a:gridCol>
                <a:gridCol w="784225">
                  <a:extLst>
                    <a:ext uri="{9D8B030D-6E8A-4147-A177-3AD203B41FA5}">
                      <a16:colId xmlns:a16="http://schemas.microsoft.com/office/drawing/2014/main" val="1690324379"/>
                    </a:ext>
                  </a:extLst>
                </a:gridCol>
                <a:gridCol w="784225">
                  <a:extLst>
                    <a:ext uri="{9D8B030D-6E8A-4147-A177-3AD203B41FA5}">
                      <a16:colId xmlns:a16="http://schemas.microsoft.com/office/drawing/2014/main" val="902829602"/>
                    </a:ext>
                  </a:extLst>
                </a:gridCol>
                <a:gridCol w="784225">
                  <a:extLst>
                    <a:ext uri="{9D8B030D-6E8A-4147-A177-3AD203B41FA5}">
                      <a16:colId xmlns:a16="http://schemas.microsoft.com/office/drawing/2014/main" val="1101756133"/>
                    </a:ext>
                  </a:extLst>
                </a:gridCol>
              </a:tblGrid>
              <a:tr h="323874">
                <a:tc>
                  <a:txBody>
                    <a:bodyPr/>
                    <a:lstStyle/>
                    <a:p>
                      <a:pPr algn="ctr" fontAlgn="ctr"/>
                      <a:r>
                        <a:rPr lang="en-US" sz="1600" b="1" u="none" strike="noStrike" dirty="0">
                          <a:effectLst/>
                        </a:rPr>
                        <a:t>Methods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Modalities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4198891610"/>
                  </a:ext>
                </a:extLst>
              </a:tr>
              <a:tr h="271455">
                <a:tc>
                  <a:txBody>
                    <a:bodyPr/>
                    <a:lstStyle/>
                    <a:p>
                      <a:pPr algn="ctr" fontAlgn="ctr"/>
                      <a:r>
                        <a:rPr lang="en-US" sz="1050" u="none" strike="noStrike" dirty="0">
                          <a:effectLst/>
                        </a:rPr>
                        <a:t>ResNet-50</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17.3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7.98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8.1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03307253"/>
                  </a:ext>
                </a:extLst>
              </a:tr>
              <a:tr h="262094">
                <a:tc>
                  <a:txBody>
                    <a:bodyPr/>
                    <a:lstStyle/>
                    <a:p>
                      <a:pPr algn="ctr" fontAlgn="ctr"/>
                      <a:r>
                        <a:rPr lang="en-US" sz="1050" u="none" strike="noStrike">
                          <a:effectLst/>
                        </a:rPr>
                        <a:t>Trans_TAV</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 + Image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67.43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9244358"/>
                  </a:ext>
                </a:extLst>
              </a:tr>
              <a:tr h="262094">
                <a:tc>
                  <a:txBody>
                    <a:bodyPr/>
                    <a:lstStyle/>
                    <a:p>
                      <a:pPr algn="ctr" fontAlgn="ctr"/>
                      <a:r>
                        <a:rPr lang="en-US" sz="1050" u="none" strike="noStrike">
                          <a:effectLst/>
                        </a:rPr>
                        <a:t>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69.89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05996547"/>
                  </a:ext>
                </a:extLst>
              </a:tr>
              <a:tr h="262094">
                <a:tc>
                  <a:txBody>
                    <a:bodyPr/>
                    <a:lstStyle/>
                    <a:p>
                      <a:pPr algn="ctr" fontAlgn="ctr"/>
                      <a:r>
                        <a:rPr lang="en-US" sz="1050" u="none" strike="noStrike">
                          <a:effectLst/>
                        </a:rPr>
                        <a:t>MulT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71.24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67.85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18194814"/>
                  </a:ext>
                </a:extLst>
              </a:tr>
              <a:tr h="262094">
                <a:tc>
                  <a:txBody>
                    <a:bodyPr/>
                    <a:lstStyle/>
                    <a:p>
                      <a:pPr algn="ctr" fontAlgn="ctr"/>
                      <a:r>
                        <a:rPr lang="en-US" sz="1050" u="none" strike="noStrike">
                          <a:effectLst/>
                        </a:rPr>
                        <a:t>MAG-BERT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67.83</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034225536"/>
                  </a:ext>
                </a:extLst>
              </a:tr>
              <a:tr h="271455">
                <a:tc>
                  <a:txBody>
                    <a:bodyPr/>
                    <a:lstStyle/>
                    <a:p>
                      <a:pPr algn="ctr" fontAlgn="ctr"/>
                      <a:r>
                        <a:rPr lang="en-US" sz="1050" b="1" u="none" strike="noStrike" dirty="0">
                          <a:effectLst/>
                        </a:rPr>
                        <a:t>OURS</a:t>
                      </a:r>
                      <a:r>
                        <a:rPr lang="en-US" sz="1050" u="none" strike="noStrike" dirty="0">
                          <a:effectLst/>
                        </a:rPr>
                        <a:t>*</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673413"/>
                  </a:ext>
                </a:extLst>
              </a:tr>
            </a:tbl>
          </a:graphicData>
        </a:graphic>
      </p:graphicFrame>
      <p:sp>
        <p:nvSpPr>
          <p:cNvPr id="7" name="文本框 6">
            <a:extLst>
              <a:ext uri="{FF2B5EF4-FFF2-40B4-BE49-F238E27FC236}">
                <a16:creationId xmlns:a16="http://schemas.microsoft.com/office/drawing/2014/main" id="{D5C250DF-2F0F-EB0F-D674-8F32CF8EF2DA}"/>
              </a:ext>
            </a:extLst>
          </p:cNvPr>
          <p:cNvSpPr txBox="1"/>
          <p:nvPr/>
        </p:nvSpPr>
        <p:spPr>
          <a:xfrm>
            <a:off x="1857375" y="3192236"/>
            <a:ext cx="5429250" cy="1169551"/>
          </a:xfrm>
          <a:prstGeom prst="rect">
            <a:avLst/>
          </a:prstGeom>
          <a:noFill/>
        </p:spPr>
        <p:txBody>
          <a:bodyPr wrap="square">
            <a:spAutoFit/>
          </a:bodyPr>
          <a:lstStyle/>
          <a:p>
            <a:pPr algn="just"/>
            <a:r>
              <a:rPr lang="zh-CN" altLang="en-US" dirty="0"/>
              <a:t>The above table shows the overall comparative experimental results. from the perspective of overall metrics, the method proposed in this study shows excellent performance on the intent detection dataset compared with baseline models, which verifies the effectiveness of the method.</a:t>
            </a:r>
          </a:p>
        </p:txBody>
      </p:sp>
    </p:spTree>
    <p:extLst>
      <p:ext uri="{BB962C8B-B14F-4D97-AF65-F5344CB8AC3E}">
        <p14:creationId xmlns:p14="http://schemas.microsoft.com/office/powerpoint/2010/main" val="393017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.4</a:t>
            </a:r>
            <a:r>
              <a:rPr lang="en" altLang="zh-CN" dirty="0"/>
              <a:t>. </a:t>
            </a:r>
            <a:r>
              <a:rPr lang="en-US" altLang="zh-CN" dirty="0"/>
              <a:t>Ablation Study</a:t>
            </a:r>
            <a:endParaRPr dirty="0"/>
          </a:p>
        </p:txBody>
      </p:sp>
      <p:graphicFrame>
        <p:nvGraphicFramePr>
          <p:cNvPr id="3" name="表格 2">
            <a:extLst>
              <a:ext uri="{FF2B5EF4-FFF2-40B4-BE49-F238E27FC236}">
                <a16:creationId xmlns:a16="http://schemas.microsoft.com/office/drawing/2014/main" id="{CF00E544-8F32-FE09-33A0-25C1C7B37778}"/>
              </a:ext>
            </a:extLst>
          </p:cNvPr>
          <p:cNvGraphicFramePr>
            <a:graphicFrameLocks noGrp="1"/>
          </p:cNvGraphicFramePr>
          <p:nvPr>
            <p:extLst>
              <p:ext uri="{D42A27DB-BD31-4B8C-83A1-F6EECF244321}">
                <p14:modId xmlns:p14="http://schemas.microsoft.com/office/powerpoint/2010/main" val="100107520"/>
              </p:ext>
            </p:extLst>
          </p:nvPr>
        </p:nvGraphicFramePr>
        <p:xfrm>
          <a:off x="1824263" y="1993229"/>
          <a:ext cx="5343978" cy="1658984"/>
        </p:xfrm>
        <a:graphic>
          <a:graphicData uri="http://schemas.openxmlformats.org/drawingml/2006/table">
            <a:tbl>
              <a:tblPr>
                <a:tableStyleId>{139C9681-EF3F-49CC-9A27-C335189C09B4}</a:tableStyleId>
              </a:tblPr>
              <a:tblGrid>
                <a:gridCol w="1231891">
                  <a:extLst>
                    <a:ext uri="{9D8B030D-6E8A-4147-A177-3AD203B41FA5}">
                      <a16:colId xmlns:a16="http://schemas.microsoft.com/office/drawing/2014/main" val="788068387"/>
                    </a:ext>
                  </a:extLst>
                </a:gridCol>
                <a:gridCol w="1405397">
                  <a:extLst>
                    <a:ext uri="{9D8B030D-6E8A-4147-A177-3AD203B41FA5}">
                      <a16:colId xmlns:a16="http://schemas.microsoft.com/office/drawing/2014/main" val="2327940456"/>
                    </a:ext>
                  </a:extLst>
                </a:gridCol>
                <a:gridCol w="902230">
                  <a:extLst>
                    <a:ext uri="{9D8B030D-6E8A-4147-A177-3AD203B41FA5}">
                      <a16:colId xmlns:a16="http://schemas.microsoft.com/office/drawing/2014/main" val="3471060090"/>
                    </a:ext>
                  </a:extLst>
                </a:gridCol>
                <a:gridCol w="902230">
                  <a:extLst>
                    <a:ext uri="{9D8B030D-6E8A-4147-A177-3AD203B41FA5}">
                      <a16:colId xmlns:a16="http://schemas.microsoft.com/office/drawing/2014/main" val="864224514"/>
                    </a:ext>
                  </a:extLst>
                </a:gridCol>
                <a:gridCol w="902230">
                  <a:extLst>
                    <a:ext uri="{9D8B030D-6E8A-4147-A177-3AD203B41FA5}">
                      <a16:colId xmlns:a16="http://schemas.microsoft.com/office/drawing/2014/main" val="1905184530"/>
                    </a:ext>
                  </a:extLst>
                </a:gridCol>
              </a:tblGrid>
              <a:tr h="356401">
                <a:tc>
                  <a:txBody>
                    <a:bodyPr/>
                    <a:lstStyle/>
                    <a:p>
                      <a:pPr algn="ctr" fontAlgn="ctr"/>
                      <a:r>
                        <a:rPr lang="en-US" sz="1600" b="1" u="none" strike="noStrike" dirty="0">
                          <a:effectLst/>
                        </a:rPr>
                        <a:t>Model</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111697464"/>
                  </a:ext>
                </a:extLst>
              </a:tr>
              <a:tr h="262326">
                <a:tc>
                  <a:txBody>
                    <a:bodyPr/>
                    <a:lstStyle/>
                    <a:p>
                      <a:pPr algn="ctr" fontAlgn="ctr"/>
                      <a:r>
                        <a:rPr lang="en-US" sz="1050" u="none" strike="noStrike" dirty="0">
                          <a:effectLst/>
                        </a:rPr>
                        <a:t>- 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16.63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7.65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991238328"/>
                  </a:ext>
                </a:extLst>
              </a:tr>
              <a:tr h="253280">
                <a:tc>
                  <a:txBody>
                    <a:bodyPr/>
                    <a:lstStyle/>
                    <a:p>
                      <a:pPr algn="ctr" fontAlgn="ctr"/>
                      <a:r>
                        <a:rPr lang="en-US" sz="1050" u="none" strike="noStrike">
                          <a:effectLst/>
                        </a:rPr>
                        <a:t>- Vision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68.99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66.21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3386243"/>
                  </a:ext>
                </a:extLst>
              </a:tr>
              <a:tr h="253280">
                <a:tc>
                  <a:txBody>
                    <a:bodyPr/>
                    <a:lstStyle/>
                    <a:p>
                      <a:pPr algn="ctr" fontAlgn="ctr"/>
                      <a:r>
                        <a:rPr lang="en-US" sz="1050" u="none" strike="noStrike">
                          <a:effectLst/>
                        </a:rPr>
                        <a:t>- CLIP</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70.11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4180702635"/>
                  </a:ext>
                </a:extLst>
              </a:tr>
              <a:tr h="262326">
                <a:tc>
                  <a:txBody>
                    <a:bodyPr/>
                    <a:lstStyle/>
                    <a:p>
                      <a:pPr algn="ctr" fontAlgn="ctr"/>
                      <a:r>
                        <a:rPr lang="en-US" sz="1050" u="none" strike="noStrike">
                          <a:effectLst/>
                        </a:rPr>
                        <a:t>- CAF</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68.76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66.08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673870677"/>
                  </a:ext>
                </a:extLst>
              </a:tr>
              <a:tr h="271371">
                <a:tc>
                  <a:txBody>
                    <a:bodyPr/>
                    <a:lstStyle/>
                    <a:p>
                      <a:pPr algn="ctr" fontAlgn="ctr"/>
                      <a:r>
                        <a:rPr lang="en-US" sz="1050" b="1" u="none" strike="noStrike" dirty="0">
                          <a:effectLst/>
                        </a:rPr>
                        <a:t>OURS*</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67.77</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668652274"/>
                  </a:ext>
                </a:extLst>
              </a:tr>
            </a:tbl>
          </a:graphicData>
        </a:graphic>
      </p:graphicFrame>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zh-CN" altLang="en-US" dirty="0"/>
              <a:t>This part is to verify the improvement of model performance by each module in this study, ablation experimental studies are carried out on the same dataset for different types of data, feature representation module, and fusion module.</a:t>
            </a:r>
          </a:p>
        </p:txBody>
      </p:sp>
    </p:spTree>
    <p:extLst>
      <p:ext uri="{BB962C8B-B14F-4D97-AF65-F5344CB8AC3E}">
        <p14:creationId xmlns:p14="http://schemas.microsoft.com/office/powerpoint/2010/main" val="25780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.5</a:t>
            </a:r>
            <a:r>
              <a:rPr lang="en" altLang="zh-CN" dirty="0"/>
              <a:t>. </a:t>
            </a:r>
            <a:r>
              <a:rPr lang="en-US" altLang="zh-CN" dirty="0"/>
              <a:t>Influence of Encoders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en-US" altLang="zh-CN" dirty="0"/>
              <a:t>We further explore the impact of different image encoders of CLIP model on performance through comparative experiments. Excepting image encoders all other parameters remain the same in this experiment.</a:t>
            </a:r>
            <a:endParaRPr lang="zh-CN" altLang="en-US" dirty="0"/>
          </a:p>
        </p:txBody>
      </p:sp>
      <p:graphicFrame>
        <p:nvGraphicFramePr>
          <p:cNvPr id="2" name="表格 1">
            <a:extLst>
              <a:ext uri="{FF2B5EF4-FFF2-40B4-BE49-F238E27FC236}">
                <a16:creationId xmlns:a16="http://schemas.microsoft.com/office/drawing/2014/main" id="{86B6DFC1-266C-DEEF-C94B-E2E0657E1F82}"/>
              </a:ext>
            </a:extLst>
          </p:cNvPr>
          <p:cNvGraphicFramePr>
            <a:graphicFrameLocks noGrp="1"/>
          </p:cNvGraphicFramePr>
          <p:nvPr>
            <p:extLst>
              <p:ext uri="{D42A27DB-BD31-4B8C-83A1-F6EECF244321}">
                <p14:modId xmlns:p14="http://schemas.microsoft.com/office/powerpoint/2010/main" val="161831797"/>
              </p:ext>
            </p:extLst>
          </p:nvPr>
        </p:nvGraphicFramePr>
        <p:xfrm>
          <a:off x="1826078" y="1988028"/>
          <a:ext cx="5317670" cy="1422829"/>
        </p:xfrm>
        <a:graphic>
          <a:graphicData uri="http://schemas.openxmlformats.org/drawingml/2006/table">
            <a:tbl>
              <a:tblPr>
                <a:tableStyleId>{139C9681-EF3F-49CC-9A27-C335189C09B4}</a:tableStyleId>
              </a:tblPr>
              <a:tblGrid>
                <a:gridCol w="1839446">
                  <a:extLst>
                    <a:ext uri="{9D8B030D-6E8A-4147-A177-3AD203B41FA5}">
                      <a16:colId xmlns:a16="http://schemas.microsoft.com/office/drawing/2014/main" val="507310774"/>
                    </a:ext>
                  </a:extLst>
                </a:gridCol>
                <a:gridCol w="869556">
                  <a:extLst>
                    <a:ext uri="{9D8B030D-6E8A-4147-A177-3AD203B41FA5}">
                      <a16:colId xmlns:a16="http://schemas.microsoft.com/office/drawing/2014/main" val="3544857680"/>
                    </a:ext>
                  </a:extLst>
                </a:gridCol>
                <a:gridCol w="869556">
                  <a:extLst>
                    <a:ext uri="{9D8B030D-6E8A-4147-A177-3AD203B41FA5}">
                      <a16:colId xmlns:a16="http://schemas.microsoft.com/office/drawing/2014/main" val="47717354"/>
                    </a:ext>
                  </a:extLst>
                </a:gridCol>
                <a:gridCol w="869556">
                  <a:extLst>
                    <a:ext uri="{9D8B030D-6E8A-4147-A177-3AD203B41FA5}">
                      <a16:colId xmlns:a16="http://schemas.microsoft.com/office/drawing/2014/main" val="2585473059"/>
                    </a:ext>
                  </a:extLst>
                </a:gridCol>
                <a:gridCol w="869556">
                  <a:extLst>
                    <a:ext uri="{9D8B030D-6E8A-4147-A177-3AD203B41FA5}">
                      <a16:colId xmlns:a16="http://schemas.microsoft.com/office/drawing/2014/main" val="1245585304"/>
                    </a:ext>
                  </a:extLst>
                </a:gridCol>
              </a:tblGrid>
              <a:tr h="311853">
                <a:tc>
                  <a:txBody>
                    <a:bodyPr/>
                    <a:lstStyle/>
                    <a:p>
                      <a:pPr algn="ctr" fontAlgn="ctr"/>
                      <a:r>
                        <a:rPr lang="en-US" sz="1600" b="1" u="none" strike="noStrike" dirty="0">
                          <a:effectLst/>
                        </a:rPr>
                        <a:t>Encoder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a:effectLst/>
                        </a:rPr>
                        <a:t>ACC</a:t>
                      </a:r>
                      <a:endParaRPr lang="zh-CN" sz="1600" b="1"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929005737"/>
                  </a:ext>
                </a:extLst>
              </a:tr>
              <a:tr h="282617">
                <a:tc>
                  <a:txBody>
                    <a:bodyPr/>
                    <a:lstStyle/>
                    <a:p>
                      <a:pPr algn="ctr" fontAlgn="ctr"/>
                      <a:r>
                        <a:rPr lang="en-US" sz="1050" u="none" strike="noStrike" dirty="0">
                          <a:effectLst/>
                        </a:rPr>
                        <a:t>CLIP-RN50x16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70.56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67.92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67.9</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67.95</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5880484"/>
                  </a:ext>
                </a:extLst>
              </a:tr>
              <a:tr h="272871">
                <a:tc>
                  <a:txBody>
                    <a:bodyPr/>
                    <a:lstStyle/>
                    <a:p>
                      <a:pPr algn="ctr" fontAlgn="ctr"/>
                      <a:r>
                        <a:rPr lang="en-US" sz="1050" u="none" strike="noStrike">
                          <a:effectLst/>
                        </a:rPr>
                        <a:t>CLIP-ViT32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71.46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69.18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52576621"/>
                  </a:ext>
                </a:extLst>
              </a:tr>
              <a:tr h="272871">
                <a:tc>
                  <a:txBody>
                    <a:bodyPr/>
                    <a:lstStyle/>
                    <a:p>
                      <a:pPr algn="ctr" fontAlgn="ctr"/>
                      <a:r>
                        <a:rPr lang="en-US" sz="1050" u="none" strike="noStrike">
                          <a:effectLst/>
                        </a:rPr>
                        <a:t>CLIP-RN50x64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56336264"/>
                  </a:ext>
                </a:extLst>
              </a:tr>
              <a:tr h="282617">
                <a:tc>
                  <a:txBody>
                    <a:bodyPr/>
                    <a:lstStyle/>
                    <a:p>
                      <a:pPr algn="ctr" fontAlgn="ctr"/>
                      <a:r>
                        <a:rPr lang="en-US" sz="1050" b="1" u="none" strike="noStrike" dirty="0">
                          <a:effectLst/>
                        </a:rPr>
                        <a:t>CLIP-ViT16</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116827145"/>
                  </a:ext>
                </a:extLst>
              </a:tr>
            </a:tbl>
          </a:graphicData>
        </a:graphic>
      </p:graphicFrame>
    </p:spTree>
    <p:extLst>
      <p:ext uri="{BB962C8B-B14F-4D97-AF65-F5344CB8AC3E}">
        <p14:creationId xmlns:p14="http://schemas.microsoft.com/office/powerpoint/2010/main" val="3575742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.6</a:t>
            </a:r>
            <a:r>
              <a:rPr lang="en" altLang="zh-CN" dirty="0"/>
              <a:t>. </a:t>
            </a:r>
            <a:r>
              <a:rPr lang="en-US" altLang="zh-CN" dirty="0"/>
              <a:t>Error Analysis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02154" y="1663809"/>
            <a:ext cx="3163662" cy="1815882"/>
          </a:xfrm>
          <a:prstGeom prst="rect">
            <a:avLst/>
          </a:prstGeom>
          <a:noFill/>
        </p:spPr>
        <p:txBody>
          <a:bodyPr wrap="square">
            <a:spAutoFit/>
          </a:bodyPr>
          <a:lstStyle/>
          <a:p>
            <a:pPr algn="just"/>
            <a:r>
              <a:rPr lang="en-US" altLang="zh-CN" dirty="0"/>
              <a:t>We use the confusion matrix to visually show the prediction effect of each intention to further analyze the cases of incorrect prediction in the test data. The diagonal line is that the predicted label is equal to the true label, and the darker color means higher accuracy.</a:t>
            </a:r>
            <a:endParaRPr lang="zh-CN" altLang="en-US" dirty="0"/>
          </a:p>
        </p:txBody>
      </p:sp>
      <p:pic>
        <p:nvPicPr>
          <p:cNvPr id="3" name="图片 2" descr="图表&#10;&#10;描述已自动生成">
            <a:extLst>
              <a:ext uri="{FF2B5EF4-FFF2-40B4-BE49-F238E27FC236}">
                <a16:creationId xmlns:a16="http://schemas.microsoft.com/office/drawing/2014/main" id="{5B5C54F7-228D-FA36-865C-CE2E06CD59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071" y="610188"/>
            <a:ext cx="4891335" cy="4076112"/>
          </a:xfrm>
          <a:prstGeom prst="rect">
            <a:avLst/>
          </a:prstGeom>
          <a:noFill/>
          <a:ln>
            <a:noFill/>
          </a:ln>
        </p:spPr>
      </p:pic>
    </p:spTree>
    <p:extLst>
      <p:ext uri="{BB962C8B-B14F-4D97-AF65-F5344CB8AC3E}">
        <p14:creationId xmlns:p14="http://schemas.microsoft.com/office/powerpoint/2010/main" val="212950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accent6">
                      <a:lumMod val="75000"/>
                    </a:schemeClr>
                  </a:solidFill>
                </a:rPr>
                <a:t>Introduction</a:t>
              </a:r>
              <a:endParaRPr sz="2000" dirty="0">
                <a:solidFill>
                  <a:schemeClr val="accent6">
                    <a:lumMod val="7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Conclusion and Future Work</a:t>
              </a:r>
              <a:endParaRPr sz="2000" dirty="0">
                <a:solidFill>
                  <a:srgbClr val="C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751306"/>
          </a:xfrm>
          <a:prstGeom prst="rect">
            <a:avLst/>
          </a:prstGeom>
          <a:noFill/>
        </p:spPr>
        <p:txBody>
          <a:bodyPr wrap="square">
            <a:spAutoFit/>
          </a:bodyPr>
          <a:lstStyle/>
          <a:p>
            <a:pPr algn="just"/>
            <a:r>
              <a:rPr lang="zh-CN" altLang="en-US" dirty="0"/>
              <a:t>This research mainly explores the application of image-text information fusion technology in multimedia intent detection. In order to better utilize the information of these two different modalities, we </a:t>
            </a:r>
          </a:p>
          <a:p>
            <a:pPr algn="just"/>
            <a:endParaRPr lang="zh-CN" altLang="en-US" dirty="0"/>
          </a:p>
          <a:p>
            <a:pPr marL="342900" indent="-342900" algn="just">
              <a:buFont typeface="+mj-lt"/>
              <a:buAutoNum type="arabicPeriod"/>
            </a:pPr>
            <a:r>
              <a:rPr lang="zh-CN" altLang="en-US" dirty="0"/>
              <a:t>introduce Vision-Language large-scale pre-</a:t>
            </a:r>
            <a:r>
              <a:rPr lang="en-US" altLang="zh-CN" dirty="0"/>
              <a:t>training</a:t>
            </a:r>
            <a:r>
              <a:rPr lang="zh-CN" altLang="en-US" dirty="0"/>
              <a:t> models to extract text and image features to achieve multimodal representation </a:t>
            </a:r>
            <a:r>
              <a:rPr lang="en-US" altLang="zh-CN" dirty="0"/>
              <a:t>(</a:t>
            </a:r>
            <a:r>
              <a:rPr lang="en-US" altLang="zh-CN" b="1" dirty="0"/>
              <a:t>Research Objective 1</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fuse image and text features from token-level and global level based on cross-modal multi-level attention mechanism </a:t>
            </a:r>
            <a:r>
              <a:rPr lang="en-US" altLang="zh-CN" dirty="0"/>
              <a:t>(</a:t>
            </a:r>
            <a:r>
              <a:rPr lang="en-US" altLang="zh-CN" b="1" dirty="0"/>
              <a:t>Research Objective 2</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verify the effectiveness of the proposed method by comparative experiments with the baseline model on the same dataset </a:t>
            </a:r>
            <a:r>
              <a:rPr lang="en-US" altLang="zh-CN" dirty="0"/>
              <a:t>(</a:t>
            </a:r>
            <a:r>
              <a:rPr lang="en-US" altLang="zh-CN" b="1" dirty="0"/>
              <a:t>Research Objective 3</a:t>
            </a:r>
            <a:r>
              <a:rPr lang="en-US" altLang="zh-CN" dirty="0"/>
              <a:t>)</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zh-CN" altLang="en-US" sz="1800" b="1" dirty="0"/>
              <a:t>Fulfillment of Research </a:t>
            </a:r>
            <a:r>
              <a:rPr lang="en-US" altLang="zh-CN" sz="1800" b="1" dirty="0"/>
              <a:t>Objectives</a:t>
            </a:r>
            <a:endParaRPr lang="zh-CN" altLang="en-US" sz="1800" b="1" dirty="0"/>
          </a:p>
        </p:txBody>
      </p:sp>
    </p:spTree>
    <p:extLst>
      <p:ext uri="{BB962C8B-B14F-4D97-AF65-F5344CB8AC3E}">
        <p14:creationId xmlns:p14="http://schemas.microsoft.com/office/powerpoint/2010/main" val="2954054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985433"/>
          </a:xfrm>
          <a:prstGeom prst="rect">
            <a:avLst/>
          </a:prstGeom>
          <a:noFill/>
        </p:spPr>
        <p:txBody>
          <a:bodyPr wrap="square">
            <a:spAutoFit/>
          </a:bodyPr>
          <a:lstStyle/>
          <a:p>
            <a:pPr algn="just"/>
            <a:r>
              <a:rPr lang="en-US" altLang="zh-CN" sz="1600" b="1" dirty="0"/>
              <a:t>Data Size and Diversity: </a:t>
            </a:r>
            <a:r>
              <a:rPr lang="en-US" altLang="zh-CN" dirty="0"/>
              <a:t>The size and diversity of training samples is crucial to enhance model robustness and performance, the quantity of total samples used in this research is relatively small compared to the number of labels.</a:t>
            </a:r>
          </a:p>
          <a:p>
            <a:pPr algn="just"/>
            <a:endParaRPr lang="en-US" altLang="zh-CN" dirty="0"/>
          </a:p>
          <a:p>
            <a:pPr algn="just"/>
            <a:r>
              <a:rPr lang="en-US" altLang="zh-CN" sz="1600" b="1" dirty="0"/>
              <a:t>Add other modalities: </a:t>
            </a:r>
            <a:r>
              <a:rPr lang="en-US" altLang="zh-CN" dirty="0"/>
              <a:t>Only the text and image are used in this research, there are other forms of modality in multimedia like audio and video, these modalities may provide extra information.</a:t>
            </a:r>
          </a:p>
          <a:p>
            <a:pPr algn="just"/>
            <a:endParaRPr lang="en-US" altLang="zh-CN" dirty="0"/>
          </a:p>
          <a:p>
            <a:pPr algn="just"/>
            <a:r>
              <a:rPr lang="en-US" altLang="zh-CN" sz="1600" b="1" dirty="0"/>
              <a:t>Missing modality: </a:t>
            </a:r>
            <a:r>
              <a:rPr lang="en-US" altLang="zh-CN" dirty="0"/>
              <a:t>It is common that partial modality is missing in real world, this may affect the robustness of the model in practical application.</a:t>
            </a:r>
          </a:p>
          <a:p>
            <a:pPr algn="just"/>
            <a:endParaRPr lang="en-US" altLang="zh-CN" dirty="0"/>
          </a:p>
          <a:p>
            <a:pPr algn="just"/>
            <a:r>
              <a:rPr lang="en-US" altLang="zh-CN" dirty="0"/>
              <a:t>In conclusion, Addressing these limitations is of great significance for the practical application of the model, also is a possible research direction in the future.</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en-US" altLang="zh-CN" sz="1800" b="1" dirty="0"/>
              <a:t>Limitations and Future Work</a:t>
            </a:r>
            <a:endParaRPr lang="zh-CN" altLang="en-US" sz="1800" b="1" dirty="0"/>
          </a:p>
        </p:txBody>
      </p:sp>
    </p:spTree>
    <p:extLst>
      <p:ext uri="{BB962C8B-B14F-4D97-AF65-F5344CB8AC3E}">
        <p14:creationId xmlns:p14="http://schemas.microsoft.com/office/powerpoint/2010/main" val="267548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Proposed Publication</a:t>
              </a:r>
              <a:endParaRPr sz="2000" dirty="0">
                <a:solidFill>
                  <a:srgbClr val="C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6. </a:t>
            </a:r>
            <a:r>
              <a:rPr lang="en-US" altLang="zh-CN" dirty="0"/>
              <a:t>Proposed Publication</a:t>
            </a:r>
            <a:endParaRPr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8294914" cy="646331"/>
          </a:xfrm>
          <a:prstGeom prst="rect">
            <a:avLst/>
          </a:prstGeom>
          <a:noFill/>
        </p:spPr>
        <p:txBody>
          <a:bodyPr wrap="square">
            <a:spAutoFit/>
          </a:bodyPr>
          <a:lstStyle/>
          <a:p>
            <a:pPr algn="just"/>
            <a:r>
              <a:rPr lang="en-US" altLang="zh-CN" sz="1800" b="1" dirty="0"/>
              <a:t>Title:</a:t>
            </a:r>
            <a:r>
              <a:rPr lang="zh-CN" altLang="en-US" sz="1800" b="1" dirty="0"/>
              <a:t> </a:t>
            </a:r>
            <a:r>
              <a:rPr lang="en-US" altLang="zh-CN" sz="1800" dirty="0"/>
              <a:t>Image and Text Fusion Approach for multimodal representation and Intent Prediction </a:t>
            </a:r>
            <a:endParaRPr lang="zh-CN" altLang="en-US" sz="1800" dirty="0"/>
          </a:p>
        </p:txBody>
      </p:sp>
      <p:sp>
        <p:nvSpPr>
          <p:cNvPr id="4" name="文本框 3">
            <a:extLst>
              <a:ext uri="{FF2B5EF4-FFF2-40B4-BE49-F238E27FC236}">
                <a16:creationId xmlns:a16="http://schemas.microsoft.com/office/drawing/2014/main" id="{D6DA8F96-1C1B-E5AD-6A19-A77684CAA77E}"/>
              </a:ext>
            </a:extLst>
          </p:cNvPr>
          <p:cNvSpPr txBox="1"/>
          <p:nvPr/>
        </p:nvSpPr>
        <p:spPr>
          <a:xfrm>
            <a:off x="391886" y="1775914"/>
            <a:ext cx="8294914" cy="369332"/>
          </a:xfrm>
          <a:prstGeom prst="rect">
            <a:avLst/>
          </a:prstGeom>
          <a:noFill/>
        </p:spPr>
        <p:txBody>
          <a:bodyPr wrap="square">
            <a:spAutoFit/>
          </a:bodyPr>
          <a:lstStyle/>
          <a:p>
            <a:r>
              <a:rPr lang="en-US" altLang="zh-CN" sz="1800" b="1" dirty="0"/>
              <a:t>Conference Information :</a:t>
            </a:r>
            <a:r>
              <a:rPr lang="zh-CN" altLang="en-US" sz="1800" b="1" dirty="0"/>
              <a:t> </a:t>
            </a:r>
            <a:endParaRPr lang="en-US" altLang="zh-CN" sz="1800" b="1" dirty="0"/>
          </a:p>
        </p:txBody>
      </p:sp>
      <p:sp>
        <p:nvSpPr>
          <p:cNvPr id="7" name="文本框 6">
            <a:extLst>
              <a:ext uri="{FF2B5EF4-FFF2-40B4-BE49-F238E27FC236}">
                <a16:creationId xmlns:a16="http://schemas.microsoft.com/office/drawing/2014/main" id="{3216CEAD-098B-E5E7-EA96-91CF6045CB57}"/>
              </a:ext>
            </a:extLst>
          </p:cNvPr>
          <p:cNvSpPr txBox="1"/>
          <p:nvPr/>
        </p:nvSpPr>
        <p:spPr>
          <a:xfrm>
            <a:off x="800099" y="2176787"/>
            <a:ext cx="7747907" cy="1077218"/>
          </a:xfrm>
          <a:prstGeom prst="rect">
            <a:avLst/>
          </a:prstGeom>
          <a:noFill/>
        </p:spPr>
        <p:txBody>
          <a:bodyPr wrap="square">
            <a:spAutoFit/>
          </a:bodyPr>
          <a:lstStyle/>
          <a:p>
            <a:pPr marL="285750" lvl="6" indent="-285750" algn="just">
              <a:buFont typeface="Wingdings" panose="05000000000000000000" pitchFamily="2" charset="2"/>
              <a:buChar char="Ø"/>
            </a:pPr>
            <a:r>
              <a:rPr lang="en-US" altLang="zh-CN" sz="1600" b="1" dirty="0"/>
              <a:t>Name</a:t>
            </a:r>
            <a:r>
              <a:rPr lang="en-US" altLang="zh-CN" sz="1600" dirty="0"/>
              <a:t>: Nonlinear Science and Complexity</a:t>
            </a:r>
          </a:p>
          <a:p>
            <a:pPr marL="285750" lvl="6" indent="-285750" algn="just">
              <a:buFont typeface="Wingdings" panose="05000000000000000000" pitchFamily="2" charset="2"/>
              <a:buChar char="Ø"/>
            </a:pPr>
            <a:r>
              <a:rPr lang="en-US" altLang="zh-CN" sz="1600" b="1" dirty="0"/>
              <a:t>Program</a:t>
            </a:r>
            <a:r>
              <a:rPr lang="en-US" altLang="zh-CN" sz="1600" dirty="0"/>
              <a:t>: Complexity Theory, Mathematical Sciences and Applied Complexity Science</a:t>
            </a:r>
          </a:p>
          <a:p>
            <a:pPr marL="285750" lvl="6" indent="-285750" algn="just">
              <a:buFont typeface="Wingdings" panose="05000000000000000000" pitchFamily="2" charset="2"/>
              <a:buChar char="Ø"/>
            </a:pPr>
            <a:r>
              <a:rPr lang="en-US" altLang="zh-CN" sz="1600" b="1" dirty="0"/>
              <a:t>Date and Place</a:t>
            </a:r>
            <a:r>
              <a:rPr lang="en-US" altLang="zh-CN" sz="1600" dirty="0"/>
              <a:t>: August 5-10, 2024, Yibin, Sichuan, China</a:t>
            </a:r>
          </a:p>
        </p:txBody>
      </p:sp>
      <p:sp>
        <p:nvSpPr>
          <p:cNvPr id="8" name="文本框 7">
            <a:extLst>
              <a:ext uri="{FF2B5EF4-FFF2-40B4-BE49-F238E27FC236}">
                <a16:creationId xmlns:a16="http://schemas.microsoft.com/office/drawing/2014/main" id="{EFB333FC-C428-11CA-21EB-651E178F7E5A}"/>
              </a:ext>
            </a:extLst>
          </p:cNvPr>
          <p:cNvSpPr txBox="1"/>
          <p:nvPr/>
        </p:nvSpPr>
        <p:spPr>
          <a:xfrm>
            <a:off x="391886" y="3625707"/>
            <a:ext cx="8294914" cy="369332"/>
          </a:xfrm>
          <a:prstGeom prst="rect">
            <a:avLst/>
          </a:prstGeom>
          <a:noFill/>
        </p:spPr>
        <p:txBody>
          <a:bodyPr wrap="square">
            <a:spAutoFit/>
          </a:bodyPr>
          <a:lstStyle/>
          <a:p>
            <a:r>
              <a:rPr lang="en-US" altLang="zh-CN" sz="1800" b="1" dirty="0"/>
              <a:t>Conference Link: </a:t>
            </a:r>
            <a:r>
              <a:rPr lang="en-US" altLang="zh-CN" sz="1800" dirty="0">
                <a:hlinkClick r:id="rId3"/>
              </a:rPr>
              <a:t>https://nsc2024.nscconf.org/program/</a:t>
            </a:r>
            <a:endParaRPr lang="en-US" altLang="zh-CN" sz="1800" dirty="0"/>
          </a:p>
        </p:txBody>
      </p:sp>
      <p:sp>
        <p:nvSpPr>
          <p:cNvPr id="10" name="文本框 9">
            <a:extLst>
              <a:ext uri="{FF2B5EF4-FFF2-40B4-BE49-F238E27FC236}">
                <a16:creationId xmlns:a16="http://schemas.microsoft.com/office/drawing/2014/main" id="{37F9C578-3274-966F-6EEE-FA001D79002E}"/>
              </a:ext>
            </a:extLst>
          </p:cNvPr>
          <p:cNvSpPr txBox="1"/>
          <p:nvPr/>
        </p:nvSpPr>
        <p:spPr>
          <a:xfrm>
            <a:off x="391886" y="4163080"/>
            <a:ext cx="7943850" cy="307777"/>
          </a:xfrm>
          <a:prstGeom prst="rect">
            <a:avLst/>
          </a:prstGeom>
          <a:noFill/>
        </p:spPr>
        <p:txBody>
          <a:bodyPr wrap="square">
            <a:spAutoFit/>
          </a:bodyPr>
          <a:lstStyle/>
          <a:p>
            <a:r>
              <a:rPr lang="zh-CN" altLang="en-US" dirty="0"/>
              <a:t>The draft paper will </a:t>
            </a:r>
            <a:r>
              <a:rPr lang="en-US" altLang="zh-CN" dirty="0"/>
              <a:t>also</a:t>
            </a:r>
            <a:r>
              <a:rPr lang="zh-CN" altLang="en-US" dirty="0"/>
              <a:t> be submitted to proper Journal by June 2024</a:t>
            </a:r>
          </a:p>
        </p:txBody>
      </p:sp>
    </p:spTree>
    <p:extLst>
      <p:ext uri="{BB962C8B-B14F-4D97-AF65-F5344CB8AC3E}">
        <p14:creationId xmlns:p14="http://schemas.microsoft.com/office/powerpoint/2010/main" val="10391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539430"/>
          </a:xfrm>
          <a:prstGeom prst="rect">
            <a:avLst/>
          </a:prstGeom>
          <a:noFill/>
        </p:spPr>
        <p:txBody>
          <a:bodyPr wrap="square">
            <a:spAutoFit/>
          </a:bodyPr>
          <a:lstStyle/>
          <a:p>
            <a:r>
              <a:rPr lang="en-US" altLang="zh-CN" dirty="0"/>
              <a:t>LeCun, Y., Bengio, Y., &amp; Hinton, G. (2015). Deep learning. nature, 521(7553), 436-444.  </a:t>
            </a:r>
          </a:p>
          <a:p>
            <a:endParaRPr lang="en-US" altLang="zh-CN" dirty="0"/>
          </a:p>
          <a:p>
            <a:r>
              <a:rPr lang="en-US" altLang="zh-CN" dirty="0" err="1"/>
              <a:t>Schmidhuber</a:t>
            </a:r>
            <a:r>
              <a:rPr lang="en-US" altLang="zh-CN" dirty="0"/>
              <a:t>, J. (2015). Deep learning in neural networks: An overview. Neural networks, 61, 85-117. [3] Chen, T., Liu, B., Yang, M., Liu, C., &amp; Chang, M. C. (2018). The state of the art of deep learning in language processing. ACM Transactions on Information Systems (TOIS), 37(4), 1-43. </a:t>
            </a:r>
          </a:p>
          <a:p>
            <a:endParaRPr lang="en-US" altLang="zh-CN" dirty="0"/>
          </a:p>
          <a:p>
            <a:r>
              <a:rPr lang="en-US" altLang="zh-CN" dirty="0"/>
              <a:t>Baltrušaitis, T., Ahuja, C., &amp; </a:t>
            </a:r>
            <a:r>
              <a:rPr lang="en-US" altLang="zh-CN" dirty="0" err="1"/>
              <a:t>Morency</a:t>
            </a:r>
            <a:r>
              <a:rPr lang="en-US" altLang="zh-CN" dirty="0"/>
              <a:t>, L. P. (2018). Multimodal machine learning: A survey and taxonomy. IEEE transactions on pattern analysis and machine intelligence, 41(2), 423-443.</a:t>
            </a:r>
          </a:p>
          <a:p>
            <a:endParaRPr lang="en-US" altLang="zh-CN" dirty="0"/>
          </a:p>
          <a:p>
            <a:r>
              <a:rPr lang="en-US" altLang="zh-CN" dirty="0"/>
              <a:t>Huang, X., Ma, T., Jia, L., Zhang, Y., Rong, H., &amp; </a:t>
            </a:r>
            <a:r>
              <a:rPr lang="en-US" altLang="zh-CN" dirty="0" err="1"/>
              <a:t>Alnabhan</a:t>
            </a:r>
            <a:r>
              <a:rPr lang="en-US" altLang="zh-CN" dirty="0"/>
              <a:t>, N. (2023). An Effective Multimodal Representation and Fusion Method for Multimodal intention detection. Neurocomputing, 126373.</a:t>
            </a:r>
          </a:p>
          <a:p>
            <a:endParaRPr lang="en-US" altLang="zh-CN" dirty="0"/>
          </a:p>
          <a:p>
            <a:r>
              <a:rPr lang="en-US" altLang="zh-CN" dirty="0"/>
              <a:t>Obuchowski, A., &amp; Lew, M. (2020, April). Transformer-capsule model for intention detection (student abstract). In Proceedings of the AAAI conference on artificial intelligence (Vol. 34, No. 10, pp. 13885-13886).</a:t>
            </a:r>
            <a:endParaRPr lang="zh-CN" altLang="en-US" dirty="0"/>
          </a:p>
        </p:txBody>
      </p:sp>
    </p:spTree>
    <p:extLst>
      <p:ext uri="{BB962C8B-B14F-4D97-AF65-F5344CB8AC3E}">
        <p14:creationId xmlns:p14="http://schemas.microsoft.com/office/powerpoint/2010/main" val="3187895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67417" y="2264410"/>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58577" y="1401481"/>
            <a:ext cx="5999572" cy="2340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Multimedia includes text, image, audio, video, and other forms of information expression. In recent years, the explosive growth of social media platforms has provided a wide range of dissemination platforms for multimedia content. Multimedia forms of information better meet the needs of users to express themselves, obtain information, and engage in interaction on social media. However, this expansion also brings challenges, especially in understanding and predicting user intentions in these digital spaces. </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8" name="圆角矩形 5">
            <a:extLst>
              <a:ext uri="{FF2B5EF4-FFF2-40B4-BE49-F238E27FC236}">
                <a16:creationId xmlns:a16="http://schemas.microsoft.com/office/drawing/2014/main" id="{7EE89DFE-468A-AA47-F1EE-F5EFDC5AF1C0}"/>
              </a:ext>
            </a:extLst>
          </p:cNvPr>
          <p:cNvSpPr/>
          <p:nvPr>
            <p:custDataLst>
              <p:tags r:id="rId1"/>
            </p:custDataLst>
          </p:nvPr>
        </p:nvSpPr>
        <p:spPr>
          <a:xfrm>
            <a:off x="600075" y="1249543"/>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132056" y="800100"/>
            <a:ext cx="5999572" cy="150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machine learning has made remarkable progress in processing various forms of media such as images and texts. Especially, the wide application of deep learning technology provides a powerful tool for intention detection, so that the model can better learn and understand the real purpose of users from complex massive data. </a:t>
            </a:r>
            <a:endParaRPr lang="zh-CN" altLang="en-US" sz="1600" dirty="0">
              <a:solidFill>
                <a:schemeClr val="bg1"/>
              </a:solidFill>
            </a:endParaRPr>
          </a:p>
        </p:txBody>
      </p:sp>
      <p:sp>
        <p:nvSpPr>
          <p:cNvPr id="2" name="圆角矩形 5">
            <a:extLst>
              <a:ext uri="{FF2B5EF4-FFF2-40B4-BE49-F238E27FC236}">
                <a16:creationId xmlns:a16="http://schemas.microsoft.com/office/drawing/2014/main" id="{671895BE-2FE9-E774-682E-5663AFCE080C}"/>
              </a:ext>
            </a:extLst>
          </p:cNvPr>
          <p:cNvSpPr/>
          <p:nvPr>
            <p:custDataLst>
              <p:tags r:id="rId2"/>
            </p:custDataLst>
          </p:nvPr>
        </p:nvSpPr>
        <p:spPr>
          <a:xfrm>
            <a:off x="600075" y="3283758"/>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Method</a:t>
            </a:r>
            <a:endParaRPr lang="zh-CN" altLang="en-US" sz="2000" dirty="0"/>
          </a:p>
        </p:txBody>
      </p:sp>
      <p:sp>
        <p:nvSpPr>
          <p:cNvPr id="3" name="圆角矩形 11">
            <a:extLst>
              <a:ext uri="{FF2B5EF4-FFF2-40B4-BE49-F238E27FC236}">
                <a16:creationId xmlns:a16="http://schemas.microsoft.com/office/drawing/2014/main" id="{6C095B16-9625-E9B1-D890-8D5B0F6A3488}"/>
              </a:ext>
            </a:extLst>
          </p:cNvPr>
          <p:cNvSpPr/>
          <p:nvPr/>
        </p:nvSpPr>
        <p:spPr>
          <a:xfrm>
            <a:off x="2132056" y="2529214"/>
            <a:ext cx="5999572" cy="2018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Nowadays, intention detection is facing more complex and diverse user expressions. As a cutting-edge research method, multimodal data fusion, especially the fusion of image and text, provides a new idea to solve this problem. Existing research based on image-text information fusion mainly focuses on sentiment analysis and content classification, but there are still significant gaps in interpreting the subtle intentions behind user behavior.</a:t>
            </a:r>
            <a:endParaRPr lang="zh-CN" altLang="en-US" sz="1600" dirty="0">
              <a:solidFill>
                <a:schemeClr val="bg1"/>
              </a:solidFill>
            </a:endParaRPr>
          </a:p>
        </p:txBody>
      </p:sp>
    </p:spTree>
    <p:extLst>
      <p:ext uri="{BB962C8B-B14F-4D97-AF65-F5344CB8AC3E}">
        <p14:creationId xmlns:p14="http://schemas.microsoft.com/office/powerpoint/2010/main" val="23095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539430"/>
          </a:xfrm>
          <a:prstGeom prst="rect">
            <a:avLst/>
          </a:prstGeom>
          <a:noFill/>
        </p:spPr>
        <p:txBody>
          <a:bodyPr wrap="square">
            <a:spAutoFit/>
          </a:bodyPr>
          <a:lstStyle/>
          <a:p>
            <a:pPr marL="342900" indent="-342900" algn="just">
              <a:buFont typeface="+mj-lt"/>
              <a:buAutoNum type="arabicPeriod"/>
            </a:pPr>
            <a:r>
              <a:rPr lang="en-US" altLang="zh-CN" sz="1600" dirty="0"/>
              <a:t>Traditional intention detection methods are usually </a:t>
            </a:r>
            <a:r>
              <a:rPr lang="en-US" altLang="zh-CN" sz="1600" dirty="0">
                <a:solidFill>
                  <a:srgbClr val="FF0000"/>
                </a:solidFill>
              </a:rPr>
              <a:t>limited to single-modal data analysis and do not make full use of the rich information </a:t>
            </a:r>
            <a:r>
              <a:rPr lang="en-US" altLang="zh-CN" sz="1600" dirty="0"/>
              <a:t>of multimedia data, and it is difficult to effectively complete the task in the face of the diversity and complexity of input content.</a:t>
            </a:r>
          </a:p>
          <a:p>
            <a:pPr marL="342900" indent="-342900" algn="just">
              <a:buFont typeface="+mj-lt"/>
              <a:buAutoNum type="arabicPeriod"/>
            </a:pPr>
            <a:endParaRPr lang="zh-CN" altLang="en-US" sz="1600" dirty="0"/>
          </a:p>
          <a:p>
            <a:pPr marL="342900" indent="-342900" algn="just">
              <a:buFont typeface="+mj-lt"/>
              <a:buAutoNum type="arabicPeriod"/>
            </a:pPr>
            <a:r>
              <a:rPr lang="en-US" altLang="zh-CN" sz="1600" dirty="0"/>
              <a:t>Existing methods for intent detection based on multimodal use </a:t>
            </a:r>
            <a:r>
              <a:rPr lang="en-US" altLang="zh-CN" sz="1600" dirty="0">
                <a:solidFill>
                  <a:srgbClr val="FF0000"/>
                </a:solidFill>
              </a:rPr>
              <a:t>multiple single-modality</a:t>
            </a:r>
            <a:r>
              <a:rPr lang="en-US" altLang="zh-CN" sz="1600" dirty="0"/>
              <a:t> pre-training models for different modalities(images, texts) feature extraction, which not only </a:t>
            </a:r>
            <a:r>
              <a:rPr lang="en-US" altLang="zh-CN" sz="1600" dirty="0">
                <a:solidFill>
                  <a:srgbClr val="FF0000"/>
                </a:solidFill>
              </a:rPr>
              <a:t>increases the complexity of the system and the computational cost </a:t>
            </a:r>
            <a:r>
              <a:rPr lang="en-US" altLang="zh-CN" sz="1600" dirty="0"/>
              <a:t>and may also limit the model’s comprehensive understanding of the context.</a:t>
            </a:r>
          </a:p>
          <a:p>
            <a:pPr marL="342900" indent="-342900" algn="just">
              <a:buFont typeface="+mj-lt"/>
              <a:buAutoNum type="arabicPeriod"/>
            </a:pPr>
            <a:endParaRPr lang="en-US" altLang="zh-CN" sz="1600" dirty="0"/>
          </a:p>
          <a:p>
            <a:pPr marL="342900" indent="-342900" algn="just">
              <a:buFont typeface="+mj-lt"/>
              <a:buAutoNum type="arabicPeriod"/>
            </a:pPr>
            <a:r>
              <a:rPr lang="en-US" altLang="zh-CN" sz="1600" dirty="0"/>
              <a:t>In the fusion stage of existing multimodal approach, only the global features is considered but the </a:t>
            </a:r>
            <a:r>
              <a:rPr lang="en-US" altLang="zh-CN" sz="1600" dirty="0">
                <a:solidFill>
                  <a:srgbClr val="FF0000"/>
                </a:solidFill>
              </a:rPr>
              <a:t>character-level features is ignored</a:t>
            </a:r>
            <a:r>
              <a:rPr lang="en-US" altLang="zh-CN" sz="1600" dirty="0"/>
              <a:t>, which may also affect the performance of the model.</a:t>
            </a: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4" name="文本框 3">
            <a:extLst>
              <a:ext uri="{FF2B5EF4-FFF2-40B4-BE49-F238E27FC236}">
                <a16:creationId xmlns:a16="http://schemas.microsoft.com/office/drawing/2014/main" id="{111952C5-8600-9893-C94C-F7353CAAC721}"/>
              </a:ext>
            </a:extLst>
          </p:cNvPr>
          <p:cNvSpPr txBox="1"/>
          <p:nvPr/>
        </p:nvSpPr>
        <p:spPr>
          <a:xfrm>
            <a:off x="555171" y="1012371"/>
            <a:ext cx="8033657" cy="3293209"/>
          </a:xfrm>
          <a:prstGeom prst="rect">
            <a:avLst/>
          </a:prstGeom>
          <a:noFill/>
        </p:spPr>
        <p:txBody>
          <a:bodyPr wrap="square">
            <a:spAutoFit/>
          </a:bodyPr>
          <a:lstStyle/>
          <a:p>
            <a:pPr algn="just"/>
            <a:r>
              <a:rPr lang="zh-CN" altLang="en-US" sz="1600" dirty="0"/>
              <a:t>In response to these challenges of insufficient single-modal detection capability and the limitations evident in the </a:t>
            </a:r>
            <a:r>
              <a:rPr lang="en-US" altLang="zh-CN" sz="1600" dirty="0"/>
              <a:t>existing </a:t>
            </a:r>
            <a:r>
              <a:rPr lang="zh-CN" altLang="en-US" sz="1600" dirty="0"/>
              <a:t>multimodal methods, this research proposes an intent detection method based on image and text fusion. </a:t>
            </a:r>
            <a:r>
              <a:rPr lang="zh-CN" altLang="en-US" sz="1600" dirty="0">
                <a:solidFill>
                  <a:srgbClr val="FF0000"/>
                </a:solidFill>
              </a:rPr>
              <a:t>It consists of two equally important stages of multimodal representation and fusion</a:t>
            </a:r>
            <a:r>
              <a:rPr lang="zh-CN" altLang="en-US" sz="1600" dirty="0"/>
              <a:t>. </a:t>
            </a:r>
            <a:endParaRPr lang="en-US" altLang="zh-CN" sz="1600" dirty="0"/>
          </a:p>
          <a:p>
            <a:pPr algn="just"/>
            <a:endParaRPr lang="en-US" altLang="zh-CN" sz="1600" dirty="0"/>
          </a:p>
          <a:p>
            <a:pPr marL="342900" indent="-342900" algn="just">
              <a:buFont typeface="+mj-lt"/>
              <a:buAutoNum type="arabicPeriod"/>
            </a:pPr>
            <a:r>
              <a:rPr lang="zh-CN" altLang="en-US" sz="1600" b="1" dirty="0"/>
              <a:t>In the feature representation stage</a:t>
            </a:r>
            <a:r>
              <a:rPr lang="zh-CN" altLang="en-US" sz="1600" dirty="0"/>
              <a:t>, we use </a:t>
            </a:r>
            <a:r>
              <a:rPr lang="zh-CN" altLang="en-US" sz="1600" dirty="0">
                <a:solidFill>
                  <a:srgbClr val="FF0000"/>
                </a:solidFill>
              </a:rPr>
              <a:t>one multimodal large-scale </a:t>
            </a:r>
            <a:r>
              <a:rPr lang="en-US" altLang="zh-CN" sz="1600" dirty="0"/>
              <a:t>pre-training</a:t>
            </a:r>
            <a:r>
              <a:rPr lang="zh-CN" altLang="en-US" sz="1600" dirty="0"/>
              <a:t> model to extract </a:t>
            </a:r>
            <a:r>
              <a:rPr lang="en-US" altLang="zh-CN" sz="1600" dirty="0"/>
              <a:t>both</a:t>
            </a:r>
            <a:r>
              <a:rPr lang="zh-CN" altLang="en-US" sz="1600" dirty="0"/>
              <a:t> image and text features </a:t>
            </a:r>
            <a:r>
              <a:rPr lang="en-US" altLang="zh-CN" sz="1600" dirty="0"/>
              <a:t>simultaneously</a:t>
            </a:r>
            <a:r>
              <a:rPr lang="zh-CN" altLang="en-US" sz="1600" dirty="0"/>
              <a:t> and achieve multimodal representations. </a:t>
            </a:r>
            <a:endParaRPr lang="en-US" altLang="zh-CN" sz="1600" dirty="0"/>
          </a:p>
          <a:p>
            <a:pPr marL="342900" indent="-342900" algn="just">
              <a:buFont typeface="+mj-lt"/>
              <a:buAutoNum type="arabicPeriod"/>
            </a:pPr>
            <a:r>
              <a:rPr lang="zh-CN" altLang="en-US" sz="1600" b="1" dirty="0"/>
              <a:t>In the fusion stage</a:t>
            </a:r>
            <a:r>
              <a:rPr lang="zh-CN" altLang="en-US" sz="1600" dirty="0"/>
              <a:t>, since the importance of text and pictures is not the same, we design an </a:t>
            </a:r>
            <a:r>
              <a:rPr lang="zh-CN" altLang="en-US" sz="1600" dirty="0">
                <a:solidFill>
                  <a:srgbClr val="FF0000"/>
                </a:solidFill>
              </a:rPr>
              <a:t>attention-based </a:t>
            </a:r>
            <a:r>
              <a:rPr lang="en-US" altLang="zh-CN" sz="1600" dirty="0">
                <a:solidFill>
                  <a:srgbClr val="FF0000"/>
                </a:solidFill>
              </a:rPr>
              <a:t>c</a:t>
            </a:r>
            <a:r>
              <a:rPr lang="zh-CN" altLang="en-US" sz="1600" dirty="0">
                <a:solidFill>
                  <a:srgbClr val="FF0000"/>
                </a:solidFill>
              </a:rPr>
              <a:t>ross-</a:t>
            </a:r>
            <a:r>
              <a:rPr lang="en-US" altLang="zh-CN" sz="1600" dirty="0">
                <a:solidFill>
                  <a:srgbClr val="FF0000"/>
                </a:solidFill>
              </a:rPr>
              <a:t>modality</a:t>
            </a:r>
            <a:r>
              <a:rPr lang="zh-CN" altLang="en-US" sz="1600" dirty="0">
                <a:solidFill>
                  <a:srgbClr val="FF0000"/>
                </a:solidFill>
              </a:rPr>
              <a:t> multi-level fusion </a:t>
            </a:r>
            <a:r>
              <a:rPr lang="zh-CN" altLang="en-US" sz="1600" dirty="0"/>
              <a:t>method, which can fuse image and text features from character-level and global level, enables the model to dynamically adjust the attention to different modalities, capture important features, and improve the performance of the model.</a:t>
            </a:r>
          </a:p>
        </p:txBody>
      </p:sp>
    </p:spTree>
    <p:extLst>
      <p:ext uri="{BB962C8B-B14F-4D97-AF65-F5344CB8AC3E}">
        <p14:creationId xmlns:p14="http://schemas.microsoft.com/office/powerpoint/2010/main" val="281457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1.3. </a:t>
            </a:r>
            <a:r>
              <a:rPr lang="en-US" dirty="0"/>
              <a:t>Research </a:t>
            </a:r>
            <a:r>
              <a:rPr lang="en-US" altLang="zh-CN" dirty="0"/>
              <a:t>Questions </a:t>
            </a:r>
            <a:r>
              <a:rPr lang="en-US" dirty="0"/>
              <a:t>&amp; </a:t>
            </a:r>
            <a:r>
              <a:rPr lang="en-US" altLang="zh-CN" dirty="0"/>
              <a:t>Objectives</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1840343665"/>
              </p:ext>
            </p:extLst>
          </p:nvPr>
        </p:nvGraphicFramePr>
        <p:xfrm>
          <a:off x="1302203" y="800100"/>
          <a:ext cx="6539594" cy="3413760"/>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Questions</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03103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a:t>
                      </a:r>
                      <a:r>
                        <a:rPr lang="en-US" altLang="zh-CN" sz="1400" b="0" i="0" u="none" strike="noStrike" cap="none" dirty="0">
                          <a:solidFill>
                            <a:schemeClr val="tx1"/>
                          </a:solidFill>
                          <a:latin typeface="+mn-lt"/>
                          <a:ea typeface="+mn-ea"/>
                          <a:cs typeface="+mn-cs"/>
                          <a:sym typeface="Arial"/>
                        </a:rPr>
                        <a:t>can the multimodal (Vision-Language) </a:t>
                      </a:r>
                      <a:r>
                        <a:rPr lang="en-US" altLang="zh-CN" dirty="0"/>
                        <a:t>pre-training model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Vision-Language </a:t>
                      </a:r>
                      <a:r>
                        <a:rPr lang="en-US" altLang="zh-CN" sz="1400" b="0" i="0" u="none" strike="noStrike" cap="none" dirty="0">
                          <a:solidFill>
                            <a:schemeClr val="tx1"/>
                          </a:solidFill>
                          <a:effectLst/>
                          <a:latin typeface="+mn-lt"/>
                          <a:ea typeface="+mn-ea"/>
                          <a:cs typeface="+mn-cs"/>
                          <a:sym typeface="Arial"/>
                        </a:rPr>
                        <a:t>large-scale</a:t>
                      </a:r>
                      <a:r>
                        <a:rPr lang="en-US" altLang="zh-CN" dirty="0"/>
                        <a:t> pre-training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64971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fuse image and text features from character-level and global-level based on attention mechanism?</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fuse image and text features from </a:t>
                      </a:r>
                      <a:r>
                        <a:rPr lang="en-US" altLang="zh-CN" sz="1400" b="0" i="0" u="none" strike="noStrike" cap="none" dirty="0">
                          <a:solidFill>
                            <a:srgbClr val="000000"/>
                          </a:solidFill>
                          <a:effectLst/>
                          <a:latin typeface="+mn-lt"/>
                          <a:ea typeface="Arial"/>
                          <a:cs typeface="Arial"/>
                          <a:sym typeface="Arial"/>
                        </a:rPr>
                        <a:t>character</a:t>
                      </a:r>
                      <a:r>
                        <a:rPr lang="en-US" altLang="zh-CN" dirty="0"/>
                        <a:t>-level and global-level based on cross-modal multi-level attention mechanism.</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method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a:t>
                      </a:r>
                      <a:r>
                        <a:rPr lang="en-US" altLang="zh-CN" dirty="0"/>
                        <a:t>method</a:t>
                      </a:r>
                      <a:r>
                        <a:rPr lang="en-US" altLang="zh-CN" sz="1400" b="0" i="0" u="none" strike="noStrike" cap="none" dirty="0">
                          <a:solidFill>
                            <a:srgbClr val="000000"/>
                          </a:solidFill>
                          <a:effectLst/>
                          <a:latin typeface="+mn-lt"/>
                          <a:ea typeface="Arial"/>
                          <a:cs typeface="Arial"/>
                          <a:sym typeface="Arial"/>
                        </a:rPr>
                        <a:t>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4849</TotalTime>
  <Words>2732</Words>
  <Application>Microsoft Office PowerPoint</Application>
  <PresentationFormat>全屏显示(16:9)</PresentationFormat>
  <Paragraphs>522</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36</vt:i4>
      </vt:variant>
    </vt:vector>
  </HeadingPairs>
  <TitlesOfParts>
    <vt:vector size="44" baseType="lpstr">
      <vt:lpstr>Söhne</vt:lpstr>
      <vt:lpstr>等线</vt:lpstr>
      <vt:lpstr>Arial</vt:lpstr>
      <vt:lpstr>Calibri</vt:lpstr>
      <vt:lpstr>Times New Roman</vt:lpstr>
      <vt:lpstr>Wingdings</vt:lpstr>
      <vt:lpstr>Simple Light</vt:lpstr>
      <vt:lpstr>Office Theme</vt:lpstr>
      <vt:lpstr>WOC7021 DISSERTATION Candidature Defense  </vt:lpstr>
      <vt:lpstr>Image and Text Fusion for Intent Detection in Multimedia </vt:lpstr>
      <vt:lpstr>TABLE of CONTENTS</vt:lpstr>
      <vt:lpstr>1.1. Background</vt:lpstr>
      <vt:lpstr>1.1. Background</vt:lpstr>
      <vt:lpstr>1.1. Background</vt:lpstr>
      <vt:lpstr>1.2. Problem Statement</vt:lpstr>
      <vt:lpstr>1.2. Problem Statement</vt:lpstr>
      <vt:lpstr>1.3. Research Questions &amp; Objectives</vt:lpstr>
      <vt:lpstr>1.4. Research Scope &amp; Significance</vt:lpstr>
      <vt:lpstr>TABLE of CONTENTS</vt:lpstr>
      <vt:lpstr>2.1. Intention Detection</vt:lpstr>
      <vt:lpstr>2.1. Intention Detection</vt:lpstr>
      <vt:lpstr>2.2. Multimodal Pre-training</vt:lpstr>
      <vt:lpstr>2.2. Multimodal Pre-training</vt:lpstr>
      <vt:lpstr>TABLE of CONTENTS</vt:lpstr>
      <vt:lpstr>3. Research Methodology </vt:lpstr>
      <vt:lpstr>3.1. Multimodal Representation</vt:lpstr>
      <vt:lpstr>3.1. Multimodal Representation</vt:lpstr>
      <vt:lpstr>3.1. Multimodal Representation</vt:lpstr>
      <vt:lpstr>3.2. Multimodal Fusion</vt:lpstr>
      <vt:lpstr>3.2. Multimodal Fusion</vt:lpstr>
      <vt:lpstr>TABLE of CONTENTS</vt:lpstr>
      <vt:lpstr>4.1. Dataset </vt:lpstr>
      <vt:lpstr>4.2. Evaluation Metrics &amp; Implementation Details</vt:lpstr>
      <vt:lpstr>4.3. Experiments on Intent Detection</vt:lpstr>
      <vt:lpstr>4.4. Ablation Study</vt:lpstr>
      <vt:lpstr>4.5. Influence of Encoders</vt:lpstr>
      <vt:lpstr>4.6. Error Analysis</vt:lpstr>
      <vt:lpstr>TABLE of CONTENTS</vt:lpstr>
      <vt:lpstr>5. Conclusion </vt:lpstr>
      <vt:lpstr>5. Conclusion </vt:lpstr>
      <vt:lpstr>TABLE of CONTENTS</vt:lpstr>
      <vt:lpstr>6. Proposed Publication</vt:lpstr>
      <vt:lpstr>7.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27</cp:revision>
  <dcterms:modified xsi:type="dcterms:W3CDTF">2024-05-21T04:21:29Z</dcterms:modified>
</cp:coreProperties>
</file>